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8" r:id="rId36"/>
    <p:sldId id="939" r:id="rId37"/>
    <p:sldId id="940" r:id="rId38"/>
    <p:sldId id="941" r:id="rId39"/>
    <p:sldId id="945" r:id="rId40"/>
    <p:sldId id="942" r:id="rId41"/>
    <p:sldId id="965" r:id="rId42"/>
    <p:sldId id="1062" r:id="rId43"/>
    <p:sldId id="946" r:id="rId44"/>
    <p:sldId id="947" r:id="rId45"/>
    <p:sldId id="966" r:id="rId46"/>
    <p:sldId id="948" r:id="rId47"/>
    <p:sldId id="949" r:id="rId48"/>
    <p:sldId id="950" r:id="rId49"/>
    <p:sldId id="951" r:id="rId50"/>
    <p:sldId id="953" r:id="rId51"/>
    <p:sldId id="1063" r:id="rId52"/>
    <p:sldId id="954" r:id="rId53"/>
    <p:sldId id="955" r:id="rId54"/>
    <p:sldId id="956" r:id="rId55"/>
    <p:sldId id="957" r:id="rId56"/>
    <p:sldId id="1064" r:id="rId57"/>
    <p:sldId id="1065" r:id="rId58"/>
    <p:sldId id="958" r:id="rId59"/>
    <p:sldId id="874" r:id="rId60"/>
    <p:sldId id="291" r:id="rId61"/>
  </p:sldIdLst>
  <p:sldSz cx="9144000" cy="5143500" type="screen16x9"/>
  <p:notesSz cx="6858000" cy="9144000"/>
  <p:custDataLst>
    <p:tags r:id="rId6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6402" autoAdjust="0"/>
  </p:normalViewPr>
  <p:slideViewPr>
    <p:cSldViewPr snapToGrid="0" showGuides="1">
      <p:cViewPr varScale="1">
        <p:scale>
          <a:sx n="82" d="100"/>
          <a:sy n="82" d="100"/>
        </p:scale>
        <p:origin x="1080" y="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8/27/2021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de Cisco Networking Academy</a:t>
            </a:r>
          </a:p>
          <a:p>
            <a:pPr rtl="0"/>
            <a:r>
              <a:rPr lang="es-419"/>
              <a:t>Introducción a Redes v7.0</a:t>
            </a:r>
          </a:p>
          <a:p>
            <a:pPr rtl="0"/>
            <a:r>
              <a:rPr lang="es-419"/>
              <a:t>Módulo 2: Configuración básica del Switch y dispositivo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2.2.1 – Modos de comando principales</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2.2.2 — Modo de configuración y modos de subconfiguración</a:t>
            </a:r>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2.2.3 – Video - Modos de comando primario de la CLI de IOS</a:t>
            </a:r>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2.2.5 – Video - Navegación entre los modos de IOS</a:t>
            </a:r>
          </a:p>
          <a:p>
            <a:pPr rtl="0">
              <a:lnSpc>
                <a:spcPct val="80000"/>
              </a:lnSpc>
              <a:buFontTx/>
              <a:buNone/>
            </a:pPr>
            <a:r>
              <a:rPr lang="es-419">
                <a:latin typeface="Arial" charset="0"/>
              </a:rPr>
              <a:t>2.2.6 — Una nota sobre el corrector de sintaxis</a:t>
            </a:r>
          </a:p>
          <a:p>
            <a:pPr rtl="0">
              <a:lnSpc>
                <a:spcPct val="80000"/>
              </a:lnSpc>
              <a:buFontTx/>
              <a:buNone/>
            </a:pPr>
            <a:r>
              <a:rPr lang="es-419">
                <a:latin typeface="Arial" charset="0"/>
              </a:rPr>
              <a:t>2.2.7 — Comprobador de sintaxis — Navegar entre los modos IOS</a:t>
            </a:r>
          </a:p>
          <a:p>
            <a:pPr rtl="0">
              <a:lnSpc>
                <a:spcPct val="80000"/>
              </a:lnSpc>
              <a:buFontTx/>
              <a:buNone/>
            </a:pPr>
            <a:r>
              <a:rPr lang="es-419"/>
              <a:t>2.2.8 — Verifique su conocimiento - Navegación del IOS</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2.3.1 – Estructura básica de los comandos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2.0.2 – ¿Qué aprenderá en este módulo?</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2.3.3 – Funciones de ayuda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2.3.4 — Vídeo - Ayuda sensible al contexto y Comprobador de sintaxis de comandos</a:t>
            </a:r>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2.3.6 – Video - Teclas de acceso rápido y métodos abreviados</a:t>
            </a:r>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2.3.7 – Packet Tracer – Navegación de IOS</a:t>
            </a:r>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2.3.8 – PTPM y Laboratorio – Navegar por el IOS utilizando el Tera Term para conectividad por consola</a:t>
            </a:r>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2.4.1 — Nombres de dispositivos</a:t>
            </a:r>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Acceso a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2.4.2 – Guías para las contraseñas</a:t>
            </a:r>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2.4.4 – Encriptar las contraseñas</a:t>
            </a:r>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2.4.5 – Mensajes de banner</a:t>
            </a:r>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2.4.6 – Video - Asegurar el acceso administrativo a un switch</a:t>
            </a:r>
          </a:p>
          <a:p>
            <a:pPr rtl="0">
              <a:lnSpc>
                <a:spcPct val="80000"/>
              </a:lnSpc>
              <a:buFontTx/>
              <a:buNone/>
            </a:pPr>
            <a:r>
              <a:rPr lang="es-419">
                <a:latin typeface="Arial" charset="0"/>
              </a:rPr>
              <a:t>2.4.7 — Comprobador de sintaxis - Configuración básica del dispositivo</a:t>
            </a:r>
          </a:p>
          <a:p>
            <a:pPr rtl="0">
              <a:lnSpc>
                <a:spcPct val="80000"/>
              </a:lnSpc>
              <a:buFontTx/>
              <a:buNone/>
            </a:pPr>
            <a:r>
              <a:rPr lang="es-419">
                <a:latin typeface="Arial" charset="0"/>
              </a:rPr>
              <a:t>2.4.8 — Compruebe su comprensión - Configuración básica del dispositivo</a:t>
            </a:r>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15521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2.5.1 – Archivos de configuración</a:t>
            </a:r>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2.5.2 – Modificación de la configuración en ejecución</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2.5.3 – Video - Modificación de la configuración en ejecución</a:t>
            </a:r>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2.1.1 — Sistemas operativos</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2.5.5 – Packet Tracer: Configuración de los parámetros iniciales del switch</a:t>
            </a:r>
          </a:p>
        </p:txBody>
      </p:sp>
    </p:spTree>
    <p:extLst>
      <p:ext uri="{BB962C8B-B14F-4D97-AF65-F5344CB8AC3E}">
        <p14:creationId xmlns:p14="http://schemas.microsoft.com/office/powerpoint/2010/main" val="120737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p:txBody>
      </p:sp>
      <p:sp>
        <p:nvSpPr>
          <p:cNvPr id="4" name="Slide Number Placeholder 3"/>
          <p:cNvSpPr>
            <a:spLocks noGrp="1"/>
          </p:cNvSpPr>
          <p:nvPr>
            <p:ph type="sldNum" sz="quarter" idx="10"/>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176403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2.6.2 – Interfaces y puertos</a:t>
            </a:r>
          </a:p>
          <a:p>
            <a:pPr rtl="0">
              <a:lnSpc>
                <a:spcPct val="80000"/>
              </a:lnSpc>
              <a:buFontTx/>
              <a:buNone/>
            </a:pPr>
            <a:r>
              <a:rPr lang="es-419">
                <a:latin typeface="Arial" charset="0"/>
              </a:rPr>
              <a:t>2.6.3 — Verifique su conocimiento - Puertos y direcciones</a:t>
            </a:r>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p:txBody>
      </p:sp>
      <p:sp>
        <p:nvSpPr>
          <p:cNvPr id="4" name="Slide Number Placeholder 3"/>
          <p:cNvSpPr>
            <a:spLocks noGrp="1"/>
          </p:cNvSpPr>
          <p:nvPr>
            <p:ph type="sldNum" sz="quarter" idx="10"/>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1186634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2.7.1 – Configuración manual de direcciones IP para dispositivos finales</a:t>
            </a:r>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2.7.2 – Configuración automática de direcciones IP para dispositivos finales</a:t>
            </a:r>
          </a:p>
          <a:p>
            <a:pPr rtl="0"/>
            <a:r>
              <a:rPr lang="es-419"/>
              <a:t>2.7.3 — Comprobador de sintaxis — Verificar la configuración IP de una PC Windows</a:t>
            </a:r>
          </a:p>
        </p:txBody>
      </p:sp>
    </p:spTree>
    <p:extLst>
      <p:ext uri="{BB962C8B-B14F-4D97-AF65-F5344CB8AC3E}">
        <p14:creationId xmlns:p14="http://schemas.microsoft.com/office/powerpoint/2010/main" val="27311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2.1.2 — GUI</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2.7.4 – Configuración de la interfaz virtual de switch</a:t>
            </a:r>
          </a:p>
          <a:p>
            <a:pPr rtl="0"/>
            <a:r>
              <a:rPr lang="es-419"/>
              <a:t>2.7.5 – Verificador de sintaxis: Configuración de una interfaz virtual de switch</a:t>
            </a:r>
          </a:p>
        </p:txBody>
      </p:sp>
    </p:spTree>
    <p:extLst>
      <p:ext uri="{BB962C8B-B14F-4D97-AF65-F5344CB8AC3E}">
        <p14:creationId xmlns:p14="http://schemas.microsoft.com/office/powerpoint/2010/main" val="304959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2.7.6 – Packet Tracer: Implementación de conectividad básica</a:t>
            </a:r>
          </a:p>
        </p:txBody>
      </p:sp>
    </p:spTree>
    <p:extLst>
      <p:ext uri="{BB962C8B-B14F-4D97-AF65-F5344CB8AC3E}">
        <p14:creationId xmlns:p14="http://schemas.microsoft.com/office/powerpoint/2010/main" val="2851973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a:p>
            <a:pPr rtl="0">
              <a:lnSpc>
                <a:spcPct val="80000"/>
              </a:lnSpc>
              <a:buFontTx/>
              <a:buNone/>
            </a:pPr>
            <a:r>
              <a:rPr lang="es-419">
                <a:latin typeface="Arial" charset="0"/>
              </a:rPr>
              <a:t>2.8.1 – Video - Probar la asignación de interfaz</a:t>
            </a:r>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a:p>
            <a:pPr rtl="0">
              <a:lnSpc>
                <a:spcPct val="80000"/>
              </a:lnSpc>
              <a:buFontTx/>
              <a:buNone/>
            </a:pPr>
            <a:r>
              <a:rPr lang="es-419">
                <a:latin typeface="Arial" charset="0"/>
              </a:rPr>
              <a:t>2.8.2 – Video - Prueba de conectividad de extremo a extremo</a:t>
            </a:r>
          </a:p>
        </p:txBody>
      </p:sp>
    </p:spTree>
    <p:extLst>
      <p:ext uri="{BB962C8B-B14F-4D97-AF65-F5344CB8AC3E}">
        <p14:creationId xmlns:p14="http://schemas.microsoft.com/office/powerpoint/2010/main" val="1526841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p:txBody>
      </p:sp>
      <p:sp>
        <p:nvSpPr>
          <p:cNvPr id="4" name="Slide Number Placeholder 3"/>
          <p:cNvSpPr>
            <a:spLocks noGrp="1"/>
          </p:cNvSpPr>
          <p:nvPr>
            <p:ph type="sldNum" sz="quarter" idx="10"/>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2.9.1 — Packet Tracer — Configuración básica del switch y del dispositivo final</a:t>
            </a:r>
          </a:p>
        </p:txBody>
      </p:sp>
    </p:spTree>
    <p:extLst>
      <p:ext uri="{BB962C8B-B14F-4D97-AF65-F5344CB8AC3E}">
        <p14:creationId xmlns:p14="http://schemas.microsoft.com/office/powerpoint/2010/main" val="3652039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2.9.2 – PTPM y Laboratorio – Configuración básica del Switch y dispositivos finales</a:t>
            </a:r>
          </a:p>
        </p:txBody>
      </p:sp>
    </p:spTree>
    <p:extLst>
      <p:ext uri="{BB962C8B-B14F-4D97-AF65-F5344CB8AC3E}">
        <p14:creationId xmlns:p14="http://schemas.microsoft.com/office/powerpoint/2010/main" val="1681643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2.9.3 – ¿Qué aprendió en este módulo?</a:t>
            </a:r>
          </a:p>
          <a:p>
            <a:pPr rtl="0">
              <a:lnSpc>
                <a:spcPct val="80000"/>
              </a:lnSpc>
              <a:buFontTx/>
              <a:buNone/>
            </a:pPr>
            <a:r>
              <a:rPr lang="es-419">
                <a:latin typeface="Arial" charset="0"/>
              </a:rPr>
              <a:t>2.9.4 — Prueba del módulo - Configuración básica del switch y el dispositivo final</a:t>
            </a:r>
          </a:p>
        </p:txBody>
      </p:sp>
    </p:spTree>
    <p:extLst>
      <p:ext uri="{BB962C8B-B14F-4D97-AF65-F5344CB8AC3E}">
        <p14:creationId xmlns:p14="http://schemas.microsoft.com/office/powerpoint/2010/main" val="1476824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59</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2: Configuración básica del Switch y dispositivo final</a:t>
            </a:r>
          </a:p>
          <a:p>
            <a:pPr marL="0" marR="0" lvl="0" indent="0" algn="l" defTabSz="457200" rtl="0" eaLnBrk="1" fontAlgn="auto" latinLnBrk="0" hangingPunct="1">
              <a:lnSpc>
                <a:spcPct val="80000"/>
              </a:lnSpc>
              <a:spcBef>
                <a:spcPts val="0"/>
              </a:spcBef>
              <a:spcAft>
                <a:spcPts val="0"/>
              </a:spcAft>
              <a:buClrTx/>
              <a:buSzTx/>
              <a:buFontTx/>
              <a:buNone/>
              <a:tabLst/>
              <a:defRPr/>
            </a:pPr>
            <a:r>
              <a:rPr lang="es-419"/>
              <a:t>Nuevos términos y comandos</a:t>
            </a:r>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2.1.3 – Propósito de OS</a:t>
            </a:r>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2.1.4 - Métodos de acceso</a:t>
            </a:r>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2.1.5 – Programas de emulación de terminal</a:t>
            </a:r>
          </a:p>
          <a:p>
            <a:pPr rtl="0">
              <a:lnSpc>
                <a:spcPct val="80000"/>
              </a:lnSpc>
              <a:buFontTx/>
              <a:buNone/>
            </a:pPr>
            <a:r>
              <a:rPr lang="es-419">
                <a:latin typeface="Arial" charset="0"/>
              </a:rPr>
              <a:t>2.1.6 — Verifique su conocimiento - Acceso Cisco IOS</a:t>
            </a:r>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56028" y="4741653"/>
            <a:ext cx="2869498"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tiff"/><Relationship Id="rId4"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5.tif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2: Configuración básica del Switch y dispositivo final</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Navegación del IOS </a:t>
            </a:r>
            <a:br>
              <a:rPr lang="en-US" altLang="en-US" dirty="0"/>
            </a:br>
            <a:r>
              <a:rPr lang="es-419"/>
              <a:t>Modos de comando principales</a:t>
            </a:r>
          </a:p>
        </p:txBody>
      </p:sp>
      <p:sp>
        <p:nvSpPr>
          <p:cNvPr id="8195" name="Rectangle 6"/>
          <p:cNvSpPr>
            <a:spLocks noGrp="1" noChangeArrowheads="1"/>
          </p:cNvSpPr>
          <p:nvPr>
            <p:ph idx="1"/>
          </p:nvPr>
        </p:nvSpPr>
        <p:spPr>
          <a:xfrm>
            <a:off x="522435" y="798944"/>
            <a:ext cx="3085941" cy="1574604"/>
          </a:xfrm>
        </p:spPr>
        <p:txBody>
          <a:bodyPr/>
          <a:lstStyle/>
          <a:p>
            <a:pPr marL="0" indent="0" rtl="0">
              <a:buNone/>
            </a:pPr>
            <a:r>
              <a:rPr lang="es-419" b="1" dirty="0"/>
              <a:t>Modo EXEC de usuario </a:t>
            </a:r>
          </a:p>
          <a:p>
            <a:pPr lvl="1" rtl="0"/>
            <a:r>
              <a:rPr lang="es-419" dirty="0"/>
              <a:t>Permite el acceso solamente a una cantidad limitada de comandos básicos de monitoreo.</a:t>
            </a:r>
          </a:p>
          <a:p>
            <a:pPr lvl="1" rtl="0"/>
            <a:r>
              <a:rPr lang="es-419" dirty="0"/>
              <a:t>El modo EXEC de usuario se identifica porque el indicador de la CLI finaliza con el símbolo &gt;.</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5" y="2997275"/>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b="1" dirty="0" err="1"/>
              <a:t>Privileged</a:t>
            </a:r>
            <a:r>
              <a:rPr lang="es-419" b="1" dirty="0"/>
              <a:t> EXEC </a:t>
            </a:r>
            <a:r>
              <a:rPr lang="es-419" b="1" dirty="0" err="1"/>
              <a:t>Mode</a:t>
            </a:r>
            <a:r>
              <a:rPr lang="es-419" b="1" dirty="0"/>
              <a:t>: </a:t>
            </a:r>
          </a:p>
          <a:p>
            <a:pPr lvl="1" rtl="0"/>
            <a:r>
              <a:rPr lang="es-419" dirty="0"/>
              <a:t>Permite el acceso a todos los comandos y funciones.</a:t>
            </a:r>
          </a:p>
          <a:p>
            <a:pPr lvl="1" rtl="0"/>
            <a:r>
              <a:rPr lang="es-419" dirty="0"/>
              <a:t>Identificado por el símbolo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Navegación IOS </a:t>
            </a:r>
            <a:br>
              <a:rPr lang="en-US" altLang="en-US" dirty="0"/>
            </a:br>
            <a:r>
              <a:rPr lang="es-419"/>
              <a:t>Modo de configuración y modos de subconfiguración</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881426"/>
            <a:ext cx="3235526" cy="3948482"/>
          </a:xfrm>
        </p:spPr>
        <p:txBody>
          <a:bodyPr/>
          <a:lstStyle/>
          <a:p>
            <a:pPr marL="0" indent="0" rtl="0">
              <a:spcAft>
                <a:spcPts val="100"/>
              </a:spcAft>
              <a:buNone/>
            </a:pPr>
            <a:r>
              <a:rPr lang="es-419" sz="1600" b="1" dirty="0"/>
              <a:t>Modo de configuración global:</a:t>
            </a:r>
          </a:p>
          <a:p>
            <a:pPr lvl="1" rtl="0">
              <a:spcAft>
                <a:spcPts val="100"/>
              </a:spcAft>
            </a:pPr>
            <a:r>
              <a:rPr lang="es-419" sz="1600" dirty="0"/>
              <a:t>Se utiliza para acceder a las opciones de configuración del dispositivo </a:t>
            </a:r>
            <a:endParaRPr lang="en-US" sz="1600" dirty="0"/>
          </a:p>
          <a:p>
            <a:pPr marL="0" indent="0" rtl="0">
              <a:spcAft>
                <a:spcPts val="100"/>
              </a:spcAft>
              <a:buNone/>
            </a:pPr>
            <a:r>
              <a:rPr lang="es-419" sz="1600" b="1" dirty="0"/>
              <a:t>Modo de configuración de línea: </a:t>
            </a:r>
          </a:p>
          <a:p>
            <a:pPr lvl="1" rtl="0"/>
            <a:r>
              <a:rPr lang="es-419" sz="1600" dirty="0"/>
              <a:t>Se utiliza para configurar el acceso a la consola, SSH, Telnet o AUX</a:t>
            </a:r>
            <a:endParaRPr lang="en-US" sz="1600" dirty="0"/>
          </a:p>
          <a:p>
            <a:pPr marL="0" indent="0" rtl="0">
              <a:spcAft>
                <a:spcPts val="100"/>
              </a:spcAft>
              <a:buNone/>
            </a:pPr>
            <a:r>
              <a:rPr lang="es-419" sz="1600" b="1" dirty="0"/>
              <a:t>Modo de configuración de interfaz</a:t>
            </a:r>
            <a:r>
              <a:rPr lang="es-419" sz="1600" dirty="0"/>
              <a:t> </a:t>
            </a:r>
          </a:p>
          <a:p>
            <a:pPr lvl="1" rtl="0"/>
            <a:r>
              <a:rPr lang="es-419" sz="1600" dirty="0"/>
              <a:t>Se utiliza para configurar un puerto de </a:t>
            </a:r>
            <a:r>
              <a:rPr lang="es-419" sz="1600" dirty="0" err="1"/>
              <a:t>switch</a:t>
            </a:r>
            <a:r>
              <a:rPr lang="es-419" sz="1600" dirty="0"/>
              <a:t> o una interfaz de </a:t>
            </a:r>
            <a:r>
              <a:rPr lang="es-419" sz="1600" dirty="0" err="1"/>
              <a:t>router</a:t>
            </a:r>
            <a:endParaRPr lang="es-419" sz="1600" dirty="0"/>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a:t>Navegación del IOS</a:t>
            </a:r>
            <a:br>
              <a:rPr lang="en-US" altLang="en-US" sz="1600" dirty="0"/>
            </a:br>
            <a:r>
              <a:rPr lang="es-419"/>
              <a:t>Video – IOS CLI modos de comandos principales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Modo EXEC de usuario</a:t>
            </a:r>
          </a:p>
          <a:p>
            <a:pPr lvl="1" rtl="0"/>
            <a:r>
              <a:rPr lang="es-419" sz="1500"/>
              <a:t>Modo EXEC con privilegios</a:t>
            </a:r>
          </a:p>
          <a:p>
            <a:pPr lvl="1" rtl="0"/>
            <a:r>
              <a:rPr lang="es-419" sz="1500"/>
              <a:t>Modo de configuración global</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Navegación IOS </a:t>
            </a:r>
            <a:br>
              <a:rPr lang="en-US" altLang="en-US" sz="1600" dirty="0"/>
            </a:br>
            <a:r>
              <a:rPr lang="es-419"/>
              <a:t>Navegación entre modos IOS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25262" y="798943"/>
            <a:ext cx="4446737" cy="4195087"/>
          </a:xfrm>
        </p:spPr>
        <p:txBody>
          <a:bodyPr/>
          <a:lstStyle/>
          <a:p>
            <a:pPr rtl="0"/>
            <a:r>
              <a:rPr lang="es-419" b="1" dirty="0"/>
              <a:t>Modo EXEC privilegiado:</a:t>
            </a:r>
          </a:p>
          <a:p>
            <a:pPr lvl="1" rtl="0">
              <a:spcAft>
                <a:spcPts val="400"/>
              </a:spcAft>
            </a:pPr>
            <a:r>
              <a:rPr lang="es-419" dirty="0"/>
              <a:t>Para pasar del modo EXEC de usuario al modo EXEC privilegiado ingrese el comando </a:t>
            </a:r>
            <a:r>
              <a:rPr lang="es-419" b="1" dirty="0" err="1"/>
              <a:t>enable</a:t>
            </a:r>
            <a:r>
              <a:rPr lang="es-419" dirty="0"/>
              <a:t>.</a:t>
            </a:r>
          </a:p>
          <a:p>
            <a:pPr rtl="0"/>
            <a:r>
              <a:rPr lang="es-419" b="1" dirty="0"/>
              <a:t>Modo de configuración global: </a:t>
            </a:r>
          </a:p>
          <a:p>
            <a:pPr lvl="1" rtl="0"/>
            <a:r>
              <a:rPr lang="es-419" dirty="0"/>
              <a:t>Para entrar y salir del modo de configuración global, use el comando </a:t>
            </a:r>
            <a:r>
              <a:rPr lang="es-419" b="1" dirty="0"/>
              <a:t>configure terminal.</a:t>
            </a:r>
          </a:p>
          <a:p>
            <a:pPr lvl="1" rtl="0"/>
            <a:r>
              <a:rPr lang="es-419" dirty="0"/>
              <a:t>Para volver al modo EXEC privilegiado, use el comando </a:t>
            </a:r>
            <a:r>
              <a:rPr lang="es-419" b="1" dirty="0" err="1"/>
              <a:t>exit</a:t>
            </a:r>
            <a:r>
              <a:rPr lang="es-419" dirty="0"/>
              <a:t> </a:t>
            </a:r>
          </a:p>
          <a:p>
            <a:pPr rtl="0"/>
            <a:r>
              <a:rPr lang="es-419" b="1" dirty="0"/>
              <a:t>Modo de configuración de línea: </a:t>
            </a:r>
          </a:p>
          <a:p>
            <a:pPr lvl="1" rtl="0"/>
            <a:r>
              <a:rPr lang="es-419" dirty="0"/>
              <a:t>Para entrar y salir del modo de configuración de línea, utilice el comando </a:t>
            </a:r>
            <a:r>
              <a:rPr lang="es-419" b="1" dirty="0"/>
              <a:t>line </a:t>
            </a:r>
            <a:r>
              <a:rPr lang="es-419" dirty="0"/>
              <a:t>seguido del tipo de línea de administración. Para volver al modo de configuración global, use el comando </a:t>
            </a:r>
            <a:r>
              <a:rPr lang="es-419" b="1" dirty="0" err="1"/>
              <a:t>exit</a:t>
            </a:r>
            <a:r>
              <a:rPr lang="es-419" dirty="0"/>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Navegación IOS </a:t>
            </a:r>
            <a:br>
              <a:rPr lang="en-US" altLang="en-US" sz="1600" dirty="0"/>
            </a:br>
            <a:r>
              <a:rPr lang="es-419"/>
              <a:t>Navegación entre modos IOS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rtl="0">
              <a:buNone/>
            </a:pPr>
            <a:r>
              <a:rPr lang="es-419" b="1" dirty="0"/>
              <a:t>Modos de </a:t>
            </a:r>
            <a:r>
              <a:rPr lang="es-419" b="1" dirty="0" err="1"/>
              <a:t>subconfiguración</a:t>
            </a:r>
            <a:r>
              <a:rPr lang="es-419" b="1" dirty="0"/>
              <a:t> </a:t>
            </a:r>
          </a:p>
          <a:p>
            <a:pPr lvl="1" rtl="0"/>
            <a:r>
              <a:rPr lang="es-419" dirty="0"/>
              <a:t>Para salir de un modo de </a:t>
            </a:r>
            <a:r>
              <a:rPr lang="es-419" dirty="0" err="1"/>
              <a:t>subconfiguración</a:t>
            </a:r>
            <a:r>
              <a:rPr lang="es-419" dirty="0"/>
              <a:t> y volver al modo de configuración global, utilice el comando </a:t>
            </a:r>
            <a:r>
              <a:rPr lang="es-419" b="1" dirty="0" err="1"/>
              <a:t>exit</a:t>
            </a:r>
            <a:r>
              <a:rPr lang="es-419" b="1" i="1" dirty="0"/>
              <a:t> </a:t>
            </a:r>
            <a:r>
              <a:rPr lang="es-419" dirty="0"/>
              <a:t>. Para volver al modo EXEC privilegiado utilice el comando </a:t>
            </a:r>
            <a:r>
              <a:rPr lang="es-419" b="1" dirty="0" err="1"/>
              <a:t>end</a:t>
            </a:r>
            <a:r>
              <a:rPr lang="es-419" dirty="0"/>
              <a:t> o la combinación de </a:t>
            </a:r>
            <a:r>
              <a:rPr lang="es-419" b="1" dirty="0"/>
              <a:t>teclas </a:t>
            </a:r>
            <a:r>
              <a:rPr lang="es-419" b="1" dirty="0" err="1"/>
              <a:t>Ctrl</a:t>
            </a:r>
            <a:r>
              <a:rPr lang="es-419" b="1" dirty="0"/>
              <a:t> +Z</a:t>
            </a:r>
            <a:r>
              <a:rPr lang="es-419" dirty="0"/>
              <a:t> . </a:t>
            </a:r>
          </a:p>
          <a:p>
            <a:pPr marL="142875" lvl="1" indent="0">
              <a:buNone/>
            </a:pPr>
            <a:endParaRPr lang="en-US" dirty="0"/>
          </a:p>
          <a:p>
            <a:pPr lvl="1" rtl="0"/>
            <a:r>
              <a:rPr lang="es-419" dirty="0"/>
              <a:t>Para desplazarse directamente de un modo de </a:t>
            </a:r>
            <a:r>
              <a:rPr lang="es-419" dirty="0" err="1"/>
              <a:t>subconfiguración</a:t>
            </a:r>
            <a:r>
              <a:rPr lang="es-419" dirty="0"/>
              <a:t> a otro, escriba el comando de modo de </a:t>
            </a:r>
            <a:r>
              <a:rPr lang="es-419" dirty="0" err="1"/>
              <a:t>subconfiguración</a:t>
            </a:r>
            <a:r>
              <a:rPr lang="es-419" dirty="0"/>
              <a:t> deseado. En el ejemplo, el símbolo del sistema cambia de </a:t>
            </a:r>
            <a:r>
              <a:rPr lang="es-419" b="1" dirty="0"/>
              <a:t>(</a:t>
            </a:r>
            <a:r>
              <a:rPr lang="es-419" b="1" dirty="0" err="1"/>
              <a:t>config</a:t>
            </a:r>
            <a:r>
              <a:rPr lang="es-419" b="1" dirty="0"/>
              <a:t>-line)# </a:t>
            </a:r>
            <a:r>
              <a:rPr lang="es-419" dirty="0"/>
              <a:t>a </a:t>
            </a:r>
            <a:r>
              <a:rPr lang="es-419" b="1" dirty="0"/>
              <a:t>(</a:t>
            </a:r>
            <a:r>
              <a:rPr lang="es-419" b="1" dirty="0" err="1"/>
              <a:t>config-if</a:t>
            </a:r>
            <a:r>
              <a:rPr lang="es-419" b="1" dirty="0"/>
              <a:t>)#</a:t>
            </a:r>
            <a:r>
              <a:rPr lang="es-419" dirty="0"/>
              <a:t>. </a:t>
            </a:r>
            <a:r>
              <a:rPr lang="es-419"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Navegación IOS </a:t>
            </a:r>
            <a:br>
              <a:rPr lang="en-US" altLang="en-US" dirty="0"/>
            </a:br>
            <a:r>
              <a:rPr lang="es-419"/>
              <a:t>Video – Navegación entre modos IOS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enable</a:t>
            </a:r>
          </a:p>
          <a:p>
            <a:pPr lvl="1" rtl="0"/>
            <a:r>
              <a:rPr lang="es-419" sz="1500"/>
              <a:t>disable</a:t>
            </a:r>
          </a:p>
          <a:p>
            <a:pPr lvl="1" rtl="0"/>
            <a:r>
              <a:rPr lang="es-419" sz="1500"/>
              <a:t>configure terminal</a:t>
            </a:r>
          </a:p>
          <a:p>
            <a:pPr lvl="1" rtl="0"/>
            <a:r>
              <a:rPr lang="es-419" sz="1500"/>
              <a:t>exit</a:t>
            </a:r>
          </a:p>
          <a:p>
            <a:pPr lvl="1" rtl="0"/>
            <a:r>
              <a:rPr lang="es-419" sz="1500"/>
              <a:t>end</a:t>
            </a:r>
          </a:p>
          <a:p>
            <a:pPr lvl="1" rtl="0"/>
            <a:r>
              <a:rPr lang="es-419" sz="1500"/>
              <a:t>Control + Z en el teclado</a:t>
            </a:r>
          </a:p>
          <a:p>
            <a:pPr lvl="1" rtl="0"/>
            <a:r>
              <a:rPr lang="es-419" sz="1500"/>
              <a:t>Otros comandos para entrar en modos de subconfiguración</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es-419" sz="4000" dirty="0">
                <a:solidFill>
                  <a:schemeClr val="accent5">
                    <a:lumMod val="40000"/>
                    <a:lumOff val="60000"/>
                  </a:schemeClr>
                </a:solidFill>
              </a:rPr>
              <a:t>2.3 – Estructura de comandos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Estructura básica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rtl="0">
              <a:buFont typeface="Arial" panose="020B0604020202020204" pitchFamily="34" charset="0"/>
              <a:buChar char="•"/>
            </a:pPr>
            <a:r>
              <a:rPr lang="es-419" b="1"/>
              <a:t>Palabra clave</a:t>
            </a:r>
            <a:r>
              <a:rPr lang="es-419"/>
              <a:t> – </a:t>
            </a:r>
            <a:r>
              <a:rPr lang="es-419" sz="1400"/>
              <a:t>un parámetro específico que se define en el sistema operativo (en la figura </a:t>
            </a:r>
            <a:r>
              <a:rPr lang="es-419" sz="1400" b="1"/>
              <a:t>ip protocols</a:t>
            </a:r>
            <a:r>
              <a:rPr lang="es-419" sz="1400"/>
              <a:t>)</a:t>
            </a:r>
          </a:p>
          <a:p>
            <a:pPr rtl="0">
              <a:buFont typeface="Arial" panose="020B0604020202020204" pitchFamily="34" charset="0"/>
              <a:buChar char="•"/>
            </a:pPr>
            <a:r>
              <a:rPr lang="es-419" b="1"/>
              <a:t>Argumento </a:t>
            </a:r>
            <a:r>
              <a:rPr lang="es-419"/>
              <a:t> – </a:t>
            </a:r>
            <a:r>
              <a:rPr lang="es-419" sz="1400"/>
              <a:t>no está predefinido; es un valor o variable definido por el usuario, (en la figura,  </a:t>
            </a:r>
            <a:r>
              <a:rPr lang="es-419" sz="1400" b="1"/>
              <a:t>192.168.10.5</a:t>
            </a:r>
            <a:r>
              <a:rPr lang="es-419" sz="140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Comprobación de la sintaxis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746609" cy="1592564"/>
          </a:xfrm>
        </p:spPr>
        <p:txBody>
          <a:bodyPr/>
          <a:lstStyle/>
          <a:p>
            <a:pPr marL="0" indent="0" rtl="0">
              <a:buNone/>
            </a:pPr>
            <a:r>
              <a:rPr lang="es-419" sz="1400" dirty="0"/>
              <a:t>Un comando podría requerir uno o más argumentos. Para determinar cuáles son las palabras clave o argumentos requeridos para un comando, consulte la sintaxis de comandos. </a:t>
            </a:r>
          </a:p>
          <a:p>
            <a:pPr lvl="1" rtl="0"/>
            <a:r>
              <a:rPr lang="es-419" dirty="0"/>
              <a:t>El texto en negrita indica los comandos y las palabras clave que se introducen literalmente como se muestran. </a:t>
            </a:r>
          </a:p>
          <a:p>
            <a:pPr lvl="1" rtl="0"/>
            <a:r>
              <a:rPr lang="es-419" dirty="0"/>
              <a:t>El texto en cursiva indica los argumentos para los cuales el usuario proporciona el valor.</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2138686835"/>
              </p:ext>
            </p:extLst>
          </p:nvPr>
        </p:nvGraphicFramePr>
        <p:xfrm>
          <a:off x="1019908" y="2571750"/>
          <a:ext cx="7397261" cy="2401931"/>
        </p:xfrm>
        <a:graphic>
          <a:graphicData uri="http://schemas.openxmlformats.org/drawingml/2006/table">
            <a:tbl>
              <a:tblPr firstRow="1" bandRow="1">
                <a:tableStyleId>{5C22544A-7EE6-4342-B048-85BDC9FD1C3A}</a:tableStyleId>
              </a:tblPr>
              <a:tblGrid>
                <a:gridCol w="1255862">
                  <a:extLst>
                    <a:ext uri="{9D8B030D-6E8A-4147-A177-3AD203B41FA5}">
                      <a16:colId xmlns:a16="http://schemas.microsoft.com/office/drawing/2014/main" val="1180500583"/>
                    </a:ext>
                  </a:extLst>
                </a:gridCol>
                <a:gridCol w="6141399">
                  <a:extLst>
                    <a:ext uri="{9D8B030D-6E8A-4147-A177-3AD203B41FA5}">
                      <a16:colId xmlns:a16="http://schemas.microsoft.com/office/drawing/2014/main" val="2741835617"/>
                    </a:ext>
                  </a:extLst>
                </a:gridCol>
              </a:tblGrid>
              <a:tr h="322244">
                <a:tc>
                  <a:txBody>
                    <a:bodyPr/>
                    <a:lstStyle/>
                    <a:p>
                      <a:pPr rtl="0"/>
                      <a:r>
                        <a:rPr lang="es-419" sz="1200"/>
                        <a:t>Convención</a:t>
                      </a:r>
                    </a:p>
                  </a:txBody>
                  <a:tcPr/>
                </a:tc>
                <a:tc>
                  <a:txBody>
                    <a:bodyPr/>
                    <a:lstStyle/>
                    <a:p>
                      <a:pPr rtl="0"/>
                      <a:r>
                        <a:rPr lang="es-419" sz="1200" dirty="0"/>
                        <a:t>Descripción</a:t>
                      </a:r>
                    </a:p>
                  </a:txBody>
                  <a:tcPr/>
                </a:tc>
                <a:extLst>
                  <a:ext uri="{0D108BD9-81ED-4DB2-BD59-A6C34878D82A}">
                    <a16:rowId xmlns:a16="http://schemas.microsoft.com/office/drawing/2014/main" val="3590626540"/>
                  </a:ext>
                </a:extLst>
              </a:tr>
              <a:tr h="453827">
                <a:tc>
                  <a:txBody>
                    <a:bodyPr/>
                    <a:lstStyle/>
                    <a:p>
                      <a:pPr rtl="0" fontAlgn="ctr"/>
                      <a:r>
                        <a:rPr lang="es-419" sz="1200" b="1">
                          <a:effectLst/>
                        </a:rPr>
                        <a:t>negrita</a:t>
                      </a:r>
                    </a:p>
                  </a:txBody>
                  <a:tcPr marL="47625" marR="47625" marT="47625" marB="47625" anchor="ctr"/>
                </a:tc>
                <a:tc>
                  <a:txBody>
                    <a:bodyPr/>
                    <a:lstStyle/>
                    <a:p>
                      <a:pPr rtl="0" fontAlgn="ctr"/>
                      <a:r>
                        <a:rPr lang="es-419" sz="1200" b="0" dirty="0">
                          <a:effectLst/>
                        </a:rPr>
                        <a:t>El texto en negrita indica los comandos y las palabras clave que se introducen literalmente como se muestran.</a:t>
                      </a:r>
                    </a:p>
                  </a:txBody>
                  <a:tcPr marL="47625" marR="47625" marT="47625" marB="47625" anchor="ctr"/>
                </a:tc>
                <a:extLst>
                  <a:ext uri="{0D108BD9-81ED-4DB2-BD59-A6C34878D82A}">
                    <a16:rowId xmlns:a16="http://schemas.microsoft.com/office/drawing/2014/main" val="3639080909"/>
                  </a:ext>
                </a:extLst>
              </a:tr>
              <a:tr h="324929">
                <a:tc>
                  <a:txBody>
                    <a:bodyPr/>
                    <a:lstStyle/>
                    <a:p>
                      <a:pPr rtl="0" fontAlgn="ctr"/>
                      <a:r>
                        <a:rPr lang="es-419" sz="1200" b="0" i="1">
                          <a:effectLst/>
                        </a:rPr>
                        <a:t>cursiva</a:t>
                      </a:r>
                    </a:p>
                  </a:txBody>
                  <a:tcPr marL="47625" marR="47625" marT="47625" marB="47625" anchor="ctr"/>
                </a:tc>
                <a:tc>
                  <a:txBody>
                    <a:bodyPr/>
                    <a:lstStyle/>
                    <a:p>
                      <a:pPr rtl="0" fontAlgn="ctr"/>
                      <a:r>
                        <a:rPr lang="es-419" sz="1200" b="0" dirty="0">
                          <a:effectLst/>
                        </a:rPr>
                        <a:t>El texto en cursiva indica los argumentos para los cuales el usuario proporciona el valor.</a:t>
                      </a:r>
                    </a:p>
                  </a:txBody>
                  <a:tcPr marL="47625" marR="47625" marT="47625" marB="47625" anchor="ctr"/>
                </a:tc>
                <a:extLst>
                  <a:ext uri="{0D108BD9-81ED-4DB2-BD59-A6C34878D82A}">
                    <a16:rowId xmlns:a16="http://schemas.microsoft.com/office/drawing/2014/main" val="4082093158"/>
                  </a:ext>
                </a:extLst>
              </a:tr>
              <a:tr h="324929">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Los corchetes indican un elemento opcional (palabra clave o argumento).</a:t>
                      </a:r>
                    </a:p>
                  </a:txBody>
                  <a:tcPr marL="47625" marR="47625" marT="47625" marB="47625" anchor="ctr"/>
                </a:tc>
                <a:extLst>
                  <a:ext uri="{0D108BD9-81ED-4DB2-BD59-A6C34878D82A}">
                    <a16:rowId xmlns:a16="http://schemas.microsoft.com/office/drawing/2014/main" val="2021840048"/>
                  </a:ext>
                </a:extLst>
              </a:tr>
              <a:tr h="324929">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Las llaves indican un elemento obligatorio (palabra clave o argumento).</a:t>
                      </a:r>
                    </a:p>
                  </a:txBody>
                  <a:tcPr marL="47625" marR="47625" marT="47625" marB="47625" anchor="ctr"/>
                </a:tc>
                <a:extLst>
                  <a:ext uri="{0D108BD9-81ED-4DB2-BD59-A6C34878D82A}">
                    <a16:rowId xmlns:a16="http://schemas.microsoft.com/office/drawing/2014/main" val="2968577270"/>
                  </a:ext>
                </a:extLst>
              </a:tr>
              <a:tr h="582724">
                <a:tc>
                  <a:txBody>
                    <a:bodyPr/>
                    <a:lstStyle/>
                    <a:p>
                      <a:pPr rtl="0" fontAlgn="ctr"/>
                      <a:r>
                        <a:rPr lang="es-419" sz="1200" b="1">
                          <a:effectLst/>
                        </a:rPr>
                        <a:t>[</a:t>
                      </a:r>
                      <a:r>
                        <a:rPr lang="es-419" sz="1200" b="0">
                          <a:effectLst/>
                        </a:rPr>
                        <a:t>x</a:t>
                      </a:r>
                      <a:r>
                        <a:rPr lang="es-419" sz="1200" b="1">
                          <a:effectLst/>
                        </a:rPr>
                        <a:t> {</a:t>
                      </a:r>
                      <a:r>
                        <a:rPr lang="es-419" sz="1200" b="0">
                          <a:effectLst/>
                        </a:rPr>
                        <a:t>y</a:t>
                      </a:r>
                      <a:r>
                        <a:rPr lang="es-419" sz="1200" b="1">
                          <a:effectLst/>
                        </a:rPr>
                        <a:t> | </a:t>
                      </a:r>
                      <a:r>
                        <a:rPr lang="es-419" sz="1200" b="0">
                          <a:effectLst/>
                        </a:rPr>
                        <a:t>z</a:t>
                      </a:r>
                      <a:r>
                        <a:rPr lang="es-419" sz="1200" b="1">
                          <a:effectLst/>
                        </a:rPr>
                        <a:t> }]</a:t>
                      </a:r>
                    </a:p>
                  </a:txBody>
                  <a:tcPr marL="47625" marR="47625" marT="47625" marB="47625" anchor="ctr"/>
                </a:tc>
                <a:tc>
                  <a:txBody>
                    <a:bodyPr/>
                    <a:lstStyle/>
                    <a:p>
                      <a:pPr rtl="0" fontAlgn="ctr"/>
                      <a:r>
                        <a:rPr lang="es-419" sz="1200" b="0" dirty="0">
                          <a:effectLst/>
                        </a:rPr>
                        <a:t>Las llaves y las líneas verticales dentro de corchetes indican una opción obligatoria dentro de un elemento opcional. Los espacios se utilizan para delinear claramente partes del comando.</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Comprobación de la sintaxis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es-419"/>
              <a:t>La sintaxis proporciona el patrón o el formato que se debe utilizar cuando se introduce un comando.</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ping</a:t>
            </a:r>
            <a:r>
              <a:rPr lang="es-419"/>
              <a:t> y el argumento definido por el usuario es la </a:t>
            </a:r>
            <a:r>
              <a:rPr lang="es-419" i="1"/>
              <a:t>dirección IP</a:t>
            </a:r>
            <a:r>
              <a:rPr lang="es-419"/>
              <a:t> del dispositivo de destino. Por ejemplo: </a:t>
            </a:r>
            <a:r>
              <a:rPr lang="es-419" b="1"/>
              <a:t>ping</a:t>
            </a:r>
            <a:r>
              <a:rPr lang="es-419"/>
              <a:t> 10.10.10.5.</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traceroute</a:t>
            </a:r>
            <a:r>
              <a:rPr lang="es-419"/>
              <a:t> y el argumento definido por el usuario es la </a:t>
            </a:r>
            <a:r>
              <a:rPr lang="es-419" i="1"/>
              <a:t>dirección IP</a:t>
            </a:r>
            <a:r>
              <a:rPr lang="es-419"/>
              <a:t> del dispositivo de destino. Por ejemplo: </a:t>
            </a:r>
            <a:r>
              <a:rPr lang="es-419" b="1"/>
              <a:t>traceroute </a:t>
            </a:r>
            <a:r>
              <a:rPr lang="es-419"/>
              <a:t>192.168.254.254.</a:t>
            </a:r>
          </a:p>
        </p:txBody>
      </p:sp>
      <p:sp>
        <p:nvSpPr>
          <p:cNvPr id="8" name="TextBox 7">
            <a:extLst>
              <a:ext uri="{FF2B5EF4-FFF2-40B4-BE49-F238E27FC236}">
                <a16:creationId xmlns:a16="http://schemas.microsoft.com/office/drawing/2014/main" id="{11298B5B-2456-0C40-99DF-246F3AEEF0F3}"/>
              </a:ext>
            </a:extLst>
          </p:cNvPr>
          <p:cNvSpPr txBox="1"/>
          <p:nvPr/>
        </p:nvSpPr>
        <p:spPr>
          <a:xfrm>
            <a:off x="341364" y="3780465"/>
            <a:ext cx="7856638" cy="323165"/>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es-419" sz="1500" dirty="0">
                <a:solidFill>
                  <a:srgbClr val="000000"/>
                </a:solidFill>
              </a:rPr>
              <a:t>Si un comando es complejo con múltiples argumentos, puede verlo representado así:</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1274244" y="4225058"/>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es-419" b="1" dirty="0"/>
              <a:t>Título del módulo:</a:t>
            </a:r>
            <a:r>
              <a:rPr lang="es-419" dirty="0"/>
              <a:t> Configuración básica del </a:t>
            </a:r>
            <a:r>
              <a:rPr lang="es-419" dirty="0" err="1"/>
              <a:t>Switch</a:t>
            </a:r>
            <a:r>
              <a:rPr lang="es-419" dirty="0"/>
              <a:t> y dispositivo final</a:t>
            </a:r>
          </a:p>
          <a:p>
            <a:pPr marL="188912" lvl="1" indent="0">
              <a:buNone/>
            </a:pPr>
            <a:endParaRPr lang="en-US" b="1" dirty="0"/>
          </a:p>
          <a:p>
            <a:pPr marL="188912" lvl="1" indent="0" rtl="0">
              <a:buNone/>
            </a:pPr>
            <a:r>
              <a:rPr lang="es-419" b="1" dirty="0"/>
              <a:t>Objetivo del Módulo </a:t>
            </a:r>
            <a:r>
              <a:rPr lang="es-419" dirty="0"/>
              <a:t>Implementar configuración inicial, contraseñas, direccionamiento IP y parámetros de puerta de enlace predeterminados en un </a:t>
            </a:r>
            <a:r>
              <a:rPr lang="es-419" dirty="0" err="1"/>
              <a:t>switch</a:t>
            </a:r>
            <a:r>
              <a:rPr lang="es-419" dirty="0"/>
              <a:t> de red y dispositivos finales.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919274"/>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es-419" sz="105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es-419" sz="1050" b="1">
                          <a:effectLst/>
                        </a:rPr>
                        <a:t>Acceso a Cisco IOS</a:t>
                      </a:r>
                    </a:p>
                  </a:txBody>
                  <a:tcPr marL="47625" marR="47625" marT="47625" marB="47625" anchor="ctr"/>
                </a:tc>
                <a:tc>
                  <a:txBody>
                    <a:bodyPr/>
                    <a:lstStyle/>
                    <a:p>
                      <a:pPr rtl="0" fontAlgn="ctr"/>
                      <a:r>
                        <a:rPr lang="es-419" sz="1050" b="0">
                          <a:effectLst/>
                        </a:rPr>
                        <a:t>Explique la forma en que se accede a un dispositivo Cisco IOS para propósitos de configuración.</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es-419" sz="1050" b="1">
                          <a:effectLst/>
                        </a:rPr>
                        <a:t>Navegación IOS</a:t>
                      </a:r>
                    </a:p>
                  </a:txBody>
                  <a:tcPr marL="47625" marR="47625" marT="47625" marB="47625" anchor="ctr"/>
                </a:tc>
                <a:tc>
                  <a:txBody>
                    <a:bodyPr/>
                    <a:lstStyle/>
                    <a:p>
                      <a:pPr rtl="0" fontAlgn="ctr"/>
                      <a:r>
                        <a:rPr lang="es-419" sz="1050" b="0">
                          <a:effectLst/>
                        </a:rPr>
                        <a:t>Explique la forma en que se explora Cisco IOS para configurar los dispositivos de red.</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es-419" sz="1050" b="1">
                          <a:effectLst/>
                        </a:rPr>
                        <a:t>La estructura de comandos</a:t>
                      </a:r>
                    </a:p>
                  </a:txBody>
                  <a:tcPr marL="47625" marR="47625" marT="47625" marB="47625" anchor="ctr"/>
                </a:tc>
                <a:tc>
                  <a:txBody>
                    <a:bodyPr/>
                    <a:lstStyle/>
                    <a:p>
                      <a:pPr rtl="0" fontAlgn="ctr"/>
                      <a:r>
                        <a:rPr lang="es-419" sz="1050" b="0">
                          <a:effectLst/>
                        </a:rPr>
                        <a:t>Describa la estructura de comandos del software Cisco IOS.</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es-419" sz="1050" b="1">
                          <a:effectLst/>
                        </a:rPr>
                        <a:t>Configuración básica de dispositivos</a:t>
                      </a:r>
                    </a:p>
                  </a:txBody>
                  <a:tcPr marL="47625" marR="47625" marT="47625" marB="47625" anchor="ctr"/>
                </a:tc>
                <a:tc>
                  <a:txBody>
                    <a:bodyPr/>
                    <a:lstStyle/>
                    <a:p>
                      <a:pPr rtl="0" fontAlgn="ctr"/>
                      <a:r>
                        <a:rPr lang="es-419" sz="1050" b="0">
                          <a:effectLst/>
                        </a:rPr>
                        <a:t>Configure un dispositivo Cisco IOS usando CLI.</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es-419" sz="1050" b="1">
                          <a:effectLst/>
                        </a:rPr>
                        <a:t>Guardar las configuraciones</a:t>
                      </a:r>
                    </a:p>
                  </a:txBody>
                  <a:tcPr marL="47625" marR="47625" marT="47625" marB="47625" anchor="ctr"/>
                </a:tc>
                <a:tc>
                  <a:txBody>
                    <a:bodyPr/>
                    <a:lstStyle/>
                    <a:p>
                      <a:pPr rtl="0" fontAlgn="ctr"/>
                      <a:r>
                        <a:rPr lang="es-419" sz="1050" b="0">
                          <a:effectLst/>
                        </a:rPr>
                        <a:t>Utilice los comandos de IOS para guardar la configuración en ejecución.</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es-419" sz="1050" b="1">
                          <a:effectLst/>
                        </a:rPr>
                        <a:t>Puertos y direcciones</a:t>
                      </a:r>
                    </a:p>
                  </a:txBody>
                  <a:tcPr marL="47625" marR="47625" marT="47625" marB="47625" anchor="ctr"/>
                </a:tc>
                <a:tc>
                  <a:txBody>
                    <a:bodyPr/>
                    <a:lstStyle/>
                    <a:p>
                      <a:pPr rtl="0" fontAlgn="ctr"/>
                      <a:r>
                        <a:rPr lang="es-419" sz="1050" b="0">
                          <a:effectLst/>
                        </a:rPr>
                        <a:t>Explique la forma en que se comunican los dispositivos a través de los medios de red.</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es-419" sz="1050" b="1">
                          <a:effectLst/>
                        </a:rPr>
                        <a:t>Configurar direccionamiento IP</a:t>
                      </a:r>
                    </a:p>
                  </a:txBody>
                  <a:tcPr marL="47625" marR="47625" marT="47625" marB="47625" anchor="ctr"/>
                </a:tc>
                <a:tc>
                  <a:txBody>
                    <a:bodyPr/>
                    <a:lstStyle/>
                    <a:p>
                      <a:pPr rtl="0" fontAlgn="ctr"/>
                      <a:r>
                        <a:rPr lang="es-419" sz="1050" b="0">
                          <a:effectLst/>
                        </a:rPr>
                        <a:t>Configure un dispositivo host con una dirección IP.</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es-419" sz="1050" b="1">
                          <a:effectLst/>
                        </a:rPr>
                        <a:t>Verificar la conectividad</a:t>
                      </a:r>
                    </a:p>
                  </a:txBody>
                  <a:tcPr marL="47625" marR="47625" marT="47625" marB="47625" anchor="ctr"/>
                </a:tc>
                <a:tc>
                  <a:txBody>
                    <a:bodyPr/>
                    <a:lstStyle/>
                    <a:p>
                      <a:pPr rtl="0" fontAlgn="ctr"/>
                      <a:r>
                        <a:rPr lang="es-419" sz="1050" b="0">
                          <a:effectLst/>
                        </a:rPr>
                        <a:t>Verifique la conectividad entre dos dispositivos finales.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es-419" sz="1600"/>
              <a:t>Estructura de los comandos </a:t>
            </a:r>
            <a:br>
              <a:rPr lang="en-US" dirty="0"/>
            </a:br>
            <a:r>
              <a:rPr lang="es-419"/>
              <a:t>Funciones de ayuda de IOS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es-419" sz="1600"/>
              <a:t>El IOS tiene dos formas de ayuda disponibles: la ayuda contextual y el verificador de sintaxis de comandos.</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ayuda contextual le permite encontrar rápidamente respuestas a estas preguntas:</a:t>
            </a:r>
          </a:p>
          <a:p>
            <a:pPr lvl="2" rtl="0"/>
            <a:r>
              <a:rPr lang="es-419"/>
              <a:t>¿Qué comandos están disponibles en cada modo de comando?</a:t>
            </a:r>
          </a:p>
          <a:p>
            <a:pPr lvl="2" rtl="0"/>
            <a:r>
              <a:rPr lang="es-419"/>
              <a:t>¿Qué comandos comienzan con caracteres específicos o grupo de caracteres?</a:t>
            </a:r>
          </a:p>
          <a:p>
            <a:pPr lvl="2" rtl="0"/>
            <a:r>
              <a:rPr lang="es-419"/>
              <a:t>¿Qué argumentos y palabras clave están disponibles para comandos particulares?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verificación de la sintaxis del comando comprueba que el usuario haya introducido un comando válido. </a:t>
            </a:r>
          </a:p>
          <a:p>
            <a:pPr lvl="2" rtl="0"/>
            <a:r>
              <a:rPr lang="es-419"/>
              <a:t>Si el intérprete no puede comprender el comando que se ingresa, mostrará un comentario que describe el error del comando.</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pPr rtl="0"/>
            <a:r>
              <a:rPr lang="es-419" sz="1600"/>
              <a:t>Estructura de los comandos</a:t>
            </a:r>
            <a:br>
              <a:rPr lang="en-US" altLang="en-US" dirty="0"/>
            </a:br>
            <a:r>
              <a:rPr lang="es-419"/>
              <a:t>Video: ayuda sensible al contexto y verificador de sintaxis de comandos</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Utilice el comando help en el modo EXEC de usuario, EXEC privilegiado y configuración global</a:t>
            </a:r>
          </a:p>
          <a:p>
            <a:pPr lvl="1" rtl="0"/>
            <a:r>
              <a:rPr lang="es-419" sz="1500"/>
              <a:t>Finalizar comandos y argumentos con el comando help</a:t>
            </a:r>
          </a:p>
          <a:p>
            <a:pPr lvl="1" rtl="0"/>
            <a:r>
              <a:rPr lang="es-419" sz="1500"/>
              <a:t>Utilice el comprobador de sintaxis de comandos para corregir errores de sintaxis y comandos incompletos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rtl="0">
              <a:buFont typeface="Arial" panose="020B0604020202020204" pitchFamily="34" charset="0"/>
              <a:buChar char="•"/>
            </a:pPr>
            <a:r>
              <a:rPr lang="es-419" sz="1600"/>
              <a:t>La CLI de IOS proporciona teclas de acceso rápido y accesos directos que facilitan la configuración, el monitoreo y la solución de problemas.</a:t>
            </a:r>
          </a:p>
          <a:p>
            <a:pPr rtl="0">
              <a:buFont typeface="Arial" panose="020B0604020202020204" pitchFamily="34" charset="0"/>
              <a:buChar char="•"/>
            </a:pPr>
            <a:r>
              <a:rPr lang="es-419" sz="1600"/>
              <a:t>Los comandos y las palabras clave pueden acortarse a la cantidad mínima de caracteres que identifica a una selección única. Por ejemplo, el comando </a:t>
            </a:r>
            <a:r>
              <a:rPr lang="es-419" sz="1600" b="1"/>
              <a:t>configure </a:t>
            </a:r>
            <a:r>
              <a:rPr lang="es-419" sz="1600"/>
              <a:t>puede acortarse a </a:t>
            </a:r>
            <a:r>
              <a:rPr lang="es-419" sz="1600" b="1"/>
              <a:t>conf</a:t>
            </a:r>
            <a:r>
              <a:rPr lang="es-419" sz="1600"/>
              <a:t>, ya que </a:t>
            </a:r>
            <a:r>
              <a:rPr lang="es-419" sz="1600" b="1"/>
              <a:t>configure</a:t>
            </a:r>
            <a:r>
              <a:rPr lang="es-419" sz="1600"/>
              <a:t> es el único comando que empieza con </a:t>
            </a:r>
            <a:r>
              <a:rPr lang="es-419" sz="1600" b="1"/>
              <a:t>conf</a:t>
            </a:r>
            <a:r>
              <a:rPr lang="es-419" sz="160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pPr rtl="0"/>
            <a:r>
              <a:rPr lang="es-419" sz="1600"/>
              <a:t>La tabla siguiente es una breve lista de pulsaciones de teclas para mejorar la edición de la línea de comandos</a:t>
            </a:r>
            <a:r>
              <a:rPr lang="es-419"/>
              <a:t>. </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68132028"/>
              </p:ext>
            </p:extLst>
          </p:nvPr>
        </p:nvGraphicFramePr>
        <p:xfrm>
          <a:off x="1524000" y="1584689"/>
          <a:ext cx="6096000" cy="240538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pPr rtl="0"/>
                      <a:r>
                        <a:rPr lang="es-419"/>
                        <a:t>Pulsación de teclas</a:t>
                      </a:r>
                    </a:p>
                  </a:txBody>
                  <a:tcPr/>
                </a:tc>
                <a:tc>
                  <a:txBody>
                    <a:bodyPr/>
                    <a:lstStyle/>
                    <a:p>
                      <a:pPr rtl="0"/>
                      <a:r>
                        <a:rPr lang="es-419"/>
                        <a:t>Descripción</a:t>
                      </a:r>
                    </a:p>
                  </a:txBody>
                  <a:tcPr/>
                </a:tc>
                <a:extLst>
                  <a:ext uri="{0D108BD9-81ED-4DB2-BD59-A6C34878D82A}">
                    <a16:rowId xmlns:a16="http://schemas.microsoft.com/office/drawing/2014/main" val="3590626540"/>
                  </a:ext>
                </a:extLst>
              </a:tr>
              <a:tr h="370840">
                <a:tc>
                  <a:txBody>
                    <a:bodyPr/>
                    <a:lstStyle/>
                    <a:p>
                      <a:pPr rtl="0" fontAlgn="ctr"/>
                      <a:r>
                        <a:rPr lang="es-419" sz="1200" b="1">
                          <a:effectLst/>
                        </a:rPr>
                        <a:t>Tab</a:t>
                      </a:r>
                    </a:p>
                  </a:txBody>
                  <a:tcPr marL="47625" marR="47625" marT="47625" marB="47625" anchor="ctr"/>
                </a:tc>
                <a:tc>
                  <a:txBody>
                    <a:bodyPr/>
                    <a:lstStyle/>
                    <a:p>
                      <a:pPr rtl="0" fontAlgn="ctr"/>
                      <a:r>
                        <a:rPr lang="es-419" sz="1200" b="0">
                          <a:effectLst/>
                        </a:rPr>
                        <a:t>Completa una entrada de nombre de comando parcial.</a:t>
                      </a:r>
                    </a:p>
                  </a:txBody>
                  <a:tcPr marL="47625" marR="47625" marT="47625" marB="47625" anchor="ctr"/>
                </a:tc>
                <a:extLst>
                  <a:ext uri="{0D108BD9-81ED-4DB2-BD59-A6C34878D82A}">
                    <a16:rowId xmlns:a16="http://schemas.microsoft.com/office/drawing/2014/main" val="3639080909"/>
                  </a:ext>
                </a:extLst>
              </a:tr>
              <a:tr h="370840">
                <a:tc>
                  <a:txBody>
                    <a:bodyPr/>
                    <a:lstStyle/>
                    <a:p>
                      <a:pPr rtl="0" fontAlgn="ctr"/>
                      <a:r>
                        <a:rPr lang="es-419" sz="1200" b="1">
                          <a:effectLst/>
                        </a:rPr>
                        <a:t>Retroceso</a:t>
                      </a:r>
                    </a:p>
                  </a:txBody>
                  <a:tcPr marL="47625" marR="47625" marT="47625" marB="47625" anchor="ctr"/>
                </a:tc>
                <a:tc>
                  <a:txBody>
                    <a:bodyPr/>
                    <a:lstStyle/>
                    <a:p>
                      <a:pPr rtl="0" fontAlgn="ctr"/>
                      <a:r>
                        <a:rPr lang="es-419" sz="1200" b="0">
                          <a:effectLst/>
                        </a:rPr>
                        <a:t>Borra el carácter a la izquierda del cursor.</a:t>
                      </a:r>
                    </a:p>
                  </a:txBody>
                  <a:tcPr marL="47625" marR="47625" marT="47625" marB="47625" anchor="ctr"/>
                </a:tc>
                <a:extLst>
                  <a:ext uri="{0D108BD9-81ED-4DB2-BD59-A6C34878D82A}">
                    <a16:rowId xmlns:a16="http://schemas.microsoft.com/office/drawing/2014/main" val="4082093158"/>
                  </a:ext>
                </a:extLst>
              </a:tr>
              <a:tr h="370840">
                <a:tc>
                  <a:txBody>
                    <a:bodyPr/>
                    <a:lstStyle/>
                    <a:p>
                      <a:pPr rtl="0" fontAlgn="ctr"/>
                      <a:r>
                        <a:rPr lang="es-419" sz="1200" b="1">
                          <a:effectLst/>
                        </a:rPr>
                        <a:t>Flecha izquierda </a:t>
                      </a:r>
                      <a:r>
                        <a:rPr lang="es-419" sz="1200" b="0">
                          <a:effectLst/>
                        </a:rPr>
                        <a:t>o</a:t>
                      </a:r>
                      <a:r>
                        <a:rPr lang="es-419" sz="1200" b="1">
                          <a:effectLst/>
                        </a:rPr>
                        <a:t> Ctrl+B</a:t>
                      </a:r>
                    </a:p>
                  </a:txBody>
                  <a:tcPr marL="47625" marR="47625" marT="47625" marB="47625" anchor="ctr"/>
                </a:tc>
                <a:tc>
                  <a:txBody>
                    <a:bodyPr/>
                    <a:lstStyle/>
                    <a:p>
                      <a:pPr rtl="0" fontAlgn="ctr"/>
                      <a:r>
                        <a:rPr lang="es-419" sz="1200" b="0">
                          <a:effectLst/>
                        </a:rPr>
                        <a:t>Desplaza el cursor un carácter hacia la izquierda.</a:t>
                      </a:r>
                    </a:p>
                  </a:txBody>
                  <a:tcPr marL="47625" marR="47625" marT="47625" marB="47625" anchor="ctr"/>
                </a:tc>
                <a:extLst>
                  <a:ext uri="{0D108BD9-81ED-4DB2-BD59-A6C34878D82A}">
                    <a16:rowId xmlns:a16="http://schemas.microsoft.com/office/drawing/2014/main" val="2021840048"/>
                  </a:ext>
                </a:extLst>
              </a:tr>
              <a:tr h="370840">
                <a:tc>
                  <a:txBody>
                    <a:bodyPr/>
                    <a:lstStyle/>
                    <a:p>
                      <a:pPr rtl="0" fontAlgn="ctr"/>
                      <a:r>
                        <a:rPr lang="es-419" sz="1200" b="1" dirty="0">
                          <a:effectLst/>
                        </a:rPr>
                        <a:t>Flecha derecha </a:t>
                      </a:r>
                      <a:r>
                        <a:rPr lang="es-419" sz="1200" b="0" dirty="0">
                          <a:effectLst/>
                        </a:rPr>
                        <a:t>o</a:t>
                      </a:r>
                      <a:r>
                        <a:rPr lang="es-419" sz="1200" b="1" dirty="0">
                          <a:effectLst/>
                        </a:rPr>
                        <a:t> </a:t>
                      </a:r>
                      <a:r>
                        <a:rPr lang="es-419" sz="1200" b="1" dirty="0" err="1">
                          <a:effectLst/>
                        </a:rPr>
                        <a:t>Ctrl+F</a:t>
                      </a:r>
                      <a:endParaRPr lang="es-419" sz="1200" b="1" dirty="0">
                        <a:effectLst/>
                      </a:endParaRPr>
                    </a:p>
                  </a:txBody>
                  <a:tcPr marL="47625" marR="47625" marT="47625" marB="47625" anchor="ctr"/>
                </a:tc>
                <a:tc>
                  <a:txBody>
                    <a:bodyPr/>
                    <a:lstStyle/>
                    <a:p>
                      <a:pPr rtl="0" fontAlgn="ctr"/>
                      <a:r>
                        <a:rPr lang="es-419" sz="1200" b="0">
                          <a:effectLst/>
                        </a:rPr>
                        <a:t>Desplaza el cursor un carácter hacia la derecha.</a:t>
                      </a:r>
                    </a:p>
                  </a:txBody>
                  <a:tcPr marL="47625" marR="47625" marT="47625" marB="47625" anchor="ctr"/>
                </a:tc>
                <a:extLst>
                  <a:ext uri="{0D108BD9-81ED-4DB2-BD59-A6C34878D82A}">
                    <a16:rowId xmlns:a16="http://schemas.microsoft.com/office/drawing/2014/main" val="2968577270"/>
                  </a:ext>
                </a:extLst>
              </a:tr>
              <a:tr h="370840">
                <a:tc>
                  <a:txBody>
                    <a:bodyPr/>
                    <a:lstStyle/>
                    <a:p>
                      <a:pPr rtl="0" fontAlgn="ctr"/>
                      <a:r>
                        <a:rPr lang="es-419" sz="1200" b="1">
                          <a:effectLst/>
                        </a:rPr>
                        <a:t>Flecha arriba </a:t>
                      </a:r>
                      <a:r>
                        <a:rPr lang="es-419" sz="1200" b="0">
                          <a:effectLst/>
                        </a:rPr>
                        <a:t>o</a:t>
                      </a:r>
                      <a:r>
                        <a:rPr lang="es-419" sz="1200" b="1">
                          <a:effectLst/>
                        </a:rPr>
                        <a:t> Ctrl+P</a:t>
                      </a:r>
                    </a:p>
                  </a:txBody>
                  <a:tcPr marL="47625" marR="47625" marT="47625" marB="47625" anchor="ctr"/>
                </a:tc>
                <a:tc>
                  <a:txBody>
                    <a:bodyPr/>
                    <a:lstStyle/>
                    <a:p>
                      <a:pPr rtl="0" fontAlgn="ctr"/>
                      <a:r>
                        <a:rPr lang="es-419" sz="1200" b="0" dirty="0">
                          <a:effectLst/>
                        </a:rPr>
                        <a:t>Recupera los comandos en el búfer de historial, comenzando con los comandos más recientes.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rtl="0">
              <a:buFont typeface="Arial" panose="020B0604020202020204" pitchFamily="34" charset="0"/>
              <a:buChar char="•"/>
            </a:pPr>
            <a:r>
              <a:rPr lang="es-419" sz="1400" dirty="0"/>
              <a:t>Cuando una salida de comando produce más texto del que se puede mostrar en una ventana de terminal, el IOS mostrará un mensaje </a:t>
            </a:r>
            <a:r>
              <a:rPr lang="es-419" sz="1400" b="1" dirty="0"/>
              <a:t>«—More—»</a:t>
            </a:r>
            <a:r>
              <a:rPr lang="es-419" sz="1400" dirty="0"/>
              <a:t> . En la siguiente tabla se describen las pulsaciones de teclas que se pueden utilizar cuando se muestra esta solicitud.</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400"/>
              <a:t>En la siguiente tabla se enumeran los comandos que se pueden utilizar para salir de una operación.</a:t>
            </a:r>
          </a:p>
        </p:txBody>
      </p:sp>
      <p:sp>
        <p:nvSpPr>
          <p:cNvPr id="6" name="TextBox 5">
            <a:extLst>
              <a:ext uri="{FF2B5EF4-FFF2-40B4-BE49-F238E27FC236}">
                <a16:creationId xmlns:a16="http://schemas.microsoft.com/office/drawing/2014/main" id="{83AB480E-7A6D-8D47-84A2-2A0D70DBA569}"/>
              </a:ext>
            </a:extLst>
          </p:cNvPr>
          <p:cNvSpPr txBox="1"/>
          <p:nvPr/>
        </p:nvSpPr>
        <p:spPr>
          <a:xfrm>
            <a:off x="1424674" y="4530529"/>
            <a:ext cx="6657804" cy="323165"/>
          </a:xfrm>
          <a:prstGeom prst="rect">
            <a:avLst/>
          </a:prstGeom>
          <a:noFill/>
        </p:spPr>
        <p:txBody>
          <a:bodyPr wrap="square" rtlCol="0">
            <a:spAutoFit/>
          </a:bodyPr>
          <a:lstStyle/>
          <a:p>
            <a:pPr rtl="0"/>
            <a:r>
              <a:rPr lang="es-419" sz="1500" dirty="0">
                <a:solidFill>
                  <a:srgbClr val="000000"/>
                </a:solidFill>
              </a:rPr>
              <a:t>Nota: Para ver más teclas de acceso rápido y accesos directos, consulte a sección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208398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pPr rtl="0"/>
                      <a:r>
                        <a:rPr lang="es-419" sz="1200"/>
                        <a:t>Pulsación de teclas</a:t>
                      </a:r>
                    </a:p>
                  </a:txBody>
                  <a:tcPr/>
                </a:tc>
                <a:tc>
                  <a:txBody>
                    <a:bodyPr/>
                    <a:lstStyle/>
                    <a:p>
                      <a:pPr rtl="0"/>
                      <a:r>
                        <a:rPr lang="es-419" sz="1200"/>
                        <a:t>Descripción</a:t>
                      </a:r>
                    </a:p>
                  </a:txBody>
                  <a:tcPr/>
                </a:tc>
                <a:extLst>
                  <a:ext uri="{0D108BD9-81ED-4DB2-BD59-A6C34878D82A}">
                    <a16:rowId xmlns:a16="http://schemas.microsoft.com/office/drawing/2014/main" val="3590626540"/>
                  </a:ext>
                </a:extLst>
              </a:tr>
              <a:tr h="502075">
                <a:tc>
                  <a:txBody>
                    <a:bodyPr/>
                    <a:lstStyle/>
                    <a:p>
                      <a:pPr rtl="0" fontAlgn="ctr"/>
                      <a:r>
                        <a:rPr lang="es-419" sz="1050" b="1">
                          <a:effectLst/>
                        </a:rPr>
                        <a:t>Ctrl-C</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 </a:t>
                      </a:r>
                    </a:p>
                  </a:txBody>
                  <a:tcPr marL="47625" marR="47625" marT="47625" marB="47625" anchor="ctr"/>
                </a:tc>
                <a:extLst>
                  <a:ext uri="{0D108BD9-81ED-4DB2-BD59-A6C34878D82A}">
                    <a16:rowId xmlns:a16="http://schemas.microsoft.com/office/drawing/2014/main" val="3639080909"/>
                  </a:ext>
                </a:extLst>
              </a:tr>
              <a:tr h="476164">
                <a:tc>
                  <a:txBody>
                    <a:bodyPr/>
                    <a:lstStyle/>
                    <a:p>
                      <a:pPr rtl="0" fontAlgn="ctr"/>
                      <a:r>
                        <a:rPr lang="es-419" sz="1050" b="1">
                          <a:effectLst/>
                        </a:rPr>
                        <a:t>Ctrl-Z</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a:t>
                      </a:r>
                    </a:p>
                  </a:txBody>
                  <a:tcPr marL="47625" marR="47625" marT="47625" marB="47625" anchor="ctr"/>
                </a:tc>
                <a:extLst>
                  <a:ext uri="{0D108BD9-81ED-4DB2-BD59-A6C34878D82A}">
                    <a16:rowId xmlns:a16="http://schemas.microsoft.com/office/drawing/2014/main" val="4082093158"/>
                  </a:ext>
                </a:extLst>
              </a:tr>
              <a:tr h="476164">
                <a:tc>
                  <a:txBody>
                    <a:bodyPr/>
                    <a:lstStyle/>
                    <a:p>
                      <a:pPr rtl="0" fontAlgn="ctr"/>
                      <a:r>
                        <a:rPr lang="es-419" sz="1050" b="1">
                          <a:effectLst/>
                        </a:rPr>
                        <a:t>Ctrl-Shift-6</a:t>
                      </a:r>
                    </a:p>
                  </a:txBody>
                  <a:tcPr marL="47625" marR="47625" marT="47625" marB="47625" anchor="ctr"/>
                </a:tc>
                <a:tc>
                  <a:txBody>
                    <a:bodyPr/>
                    <a:lstStyle/>
                    <a:p>
                      <a:pPr rtl="0" fontAlgn="ctr"/>
                      <a:r>
                        <a:rPr lang="es-419" sz="1050" b="0">
                          <a:effectLst/>
                        </a:rPr>
                        <a:t>Secuencia de interrupción multiuso, utilizada para anular búsquedas DNS,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1141773745"/>
              </p:ext>
            </p:extLst>
          </p:nvPr>
        </p:nvGraphicFramePr>
        <p:xfrm>
          <a:off x="447037" y="2446545"/>
          <a:ext cx="3861462" cy="2056630"/>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pPr rtl="0"/>
                      <a:r>
                        <a:rPr lang="es-419" sz="1200"/>
                        <a:t>Pulsación de teclas</a:t>
                      </a:r>
                    </a:p>
                  </a:txBody>
                  <a:tcPr/>
                </a:tc>
                <a:tc>
                  <a:txBody>
                    <a:bodyPr/>
                    <a:lstStyle/>
                    <a:p>
                      <a:pPr rtl="0"/>
                      <a:r>
                        <a:rPr lang="es-419" sz="1200" dirty="0"/>
                        <a:t>Descripción</a:t>
                      </a:r>
                    </a:p>
                  </a:txBody>
                  <a:tcPr/>
                </a:tc>
                <a:extLst>
                  <a:ext uri="{0D108BD9-81ED-4DB2-BD59-A6C34878D82A}">
                    <a16:rowId xmlns:a16="http://schemas.microsoft.com/office/drawing/2014/main" val="3590626540"/>
                  </a:ext>
                </a:extLst>
              </a:tr>
              <a:tr h="552140">
                <a:tc>
                  <a:txBody>
                    <a:bodyPr/>
                    <a:lstStyle/>
                    <a:p>
                      <a:pPr rtl="0" fontAlgn="ctr"/>
                      <a:r>
                        <a:rPr lang="es-419" sz="1050" b="1">
                          <a:effectLst/>
                        </a:rPr>
                        <a:t>Tecla</a:t>
                      </a:r>
                      <a:r>
                        <a:rPr lang="es-419" sz="1050" b="0">
                          <a:effectLst/>
                        </a:rPr>
                        <a:t> Enter</a:t>
                      </a:r>
                    </a:p>
                  </a:txBody>
                  <a:tcPr marL="47625" marR="47625" marT="47625" marB="47625" anchor="ctr"/>
                </a:tc>
                <a:tc>
                  <a:txBody>
                    <a:bodyPr/>
                    <a:lstStyle/>
                    <a:p>
                      <a:pPr rtl="0" fontAlgn="ctr"/>
                      <a:r>
                        <a:rPr lang="es-419" sz="1050" b="0">
                          <a:effectLst/>
                        </a:rPr>
                        <a:t>Muestra la siguiente línea.</a:t>
                      </a:r>
                    </a:p>
                  </a:txBody>
                  <a:tcPr marL="47625" marR="47625" marT="47625" marB="47625" anchor="ctr"/>
                </a:tc>
                <a:extLst>
                  <a:ext uri="{0D108BD9-81ED-4DB2-BD59-A6C34878D82A}">
                    <a16:rowId xmlns:a16="http://schemas.microsoft.com/office/drawing/2014/main" val="3639080909"/>
                  </a:ext>
                </a:extLst>
              </a:tr>
              <a:tr h="523645">
                <a:tc>
                  <a:txBody>
                    <a:bodyPr/>
                    <a:lstStyle/>
                    <a:p>
                      <a:pPr rtl="0" fontAlgn="ctr"/>
                      <a:r>
                        <a:rPr lang="es-419" sz="1050" b="0">
                          <a:effectLst/>
                        </a:rPr>
                        <a:t> Barra espaciadora</a:t>
                      </a:r>
                    </a:p>
                  </a:txBody>
                  <a:tcPr marL="47625" marR="47625" marT="47625" marB="47625" anchor="ctr"/>
                </a:tc>
                <a:tc>
                  <a:txBody>
                    <a:bodyPr/>
                    <a:lstStyle/>
                    <a:p>
                      <a:pPr rtl="0" fontAlgn="ctr"/>
                      <a:r>
                        <a:rPr lang="es-419" sz="1050" b="0">
                          <a:effectLst/>
                        </a:rPr>
                        <a:t>Muestra la siguiente pantalla.</a:t>
                      </a:r>
                    </a:p>
                  </a:txBody>
                  <a:tcPr marL="47625" marR="47625" marT="47625" marB="47625" anchor="ctr"/>
                </a:tc>
                <a:extLst>
                  <a:ext uri="{0D108BD9-81ED-4DB2-BD59-A6C34878D82A}">
                    <a16:rowId xmlns:a16="http://schemas.microsoft.com/office/drawing/2014/main" val="4082093158"/>
                  </a:ext>
                </a:extLst>
              </a:tr>
              <a:tr h="523645">
                <a:tc>
                  <a:txBody>
                    <a:bodyPr/>
                    <a:lstStyle/>
                    <a:p>
                      <a:pPr rtl="0" fontAlgn="ctr"/>
                      <a:r>
                        <a:rPr lang="es-419" sz="1050" b="0">
                          <a:effectLst/>
                        </a:rPr>
                        <a:t>Cualquier otra tecla</a:t>
                      </a:r>
                    </a:p>
                  </a:txBody>
                  <a:tcPr marL="47625" marR="47625" marT="47625" marB="47625" anchor="ctr"/>
                </a:tc>
                <a:tc>
                  <a:txBody>
                    <a:bodyPr/>
                    <a:lstStyle/>
                    <a:p>
                      <a:pPr rtl="0" fontAlgn="ctr"/>
                      <a:r>
                        <a:rPr lang="es-419" sz="1050" b="0" dirty="0">
                          <a:effectLst/>
                        </a:rPr>
                        <a:t>Termina la cadena que se muestra y vuelve al modo EXEC con privilegios.</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Estructura de los comandos</a:t>
            </a:r>
            <a:br>
              <a:rPr lang="en-US" altLang="en-US" dirty="0"/>
            </a:br>
            <a:r>
              <a:rPr lang="es-419"/>
              <a:t>Vídeo - Teclas de acceso rápido y métodos abreviados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Tecla Tab (finalización de tabulación)</a:t>
            </a:r>
          </a:p>
          <a:p>
            <a:pPr lvl="1" rtl="0"/>
            <a:r>
              <a:rPr lang="es-419" sz="1500"/>
              <a:t>Abreviación del comando.</a:t>
            </a:r>
          </a:p>
          <a:p>
            <a:pPr lvl="1" rtl="0"/>
            <a:r>
              <a:rPr lang="es-419" sz="1500"/>
              <a:t>Tecla de flecha arriba y abajo</a:t>
            </a:r>
          </a:p>
          <a:p>
            <a:pPr lvl="1" rtl="0"/>
            <a:r>
              <a:rPr lang="es-419" sz="1500"/>
              <a:t>CTRL + C</a:t>
            </a:r>
          </a:p>
          <a:p>
            <a:pPr lvl="1" rtl="0"/>
            <a:r>
              <a:rPr lang="es-419" sz="1500"/>
              <a:t>CTRL + Z</a:t>
            </a:r>
          </a:p>
          <a:p>
            <a:pPr lvl="1" rtl="0"/>
            <a:r>
              <a:rPr lang="es-419" sz="1500"/>
              <a:t>CTRL + Shift + 6</a:t>
            </a:r>
          </a:p>
          <a:p>
            <a:pPr lvl="1" rtl="0"/>
            <a:r>
              <a:rPr lang="es-419" sz="150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Estructura de los comandos</a:t>
            </a:r>
            <a:br>
              <a:rPr lang="en-US" altLang="en-US" dirty="0"/>
            </a:br>
            <a:r>
              <a:rPr lang="es-419"/>
              <a:t>Packet Tracer - Navegación de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buFont typeface="Arial" panose="020B0604020202020204" pitchFamily="34" charset="0"/>
              <a:buChar char="•"/>
            </a:pPr>
            <a:r>
              <a:rPr lang="es-419"/>
              <a:t>Establecimiento de conexiones básicas, acceso a la CLI y exploración de ayuda</a:t>
            </a:r>
          </a:p>
          <a:p>
            <a:pPr rtl="0">
              <a:buFont typeface="Arial" panose="020B0604020202020204" pitchFamily="34" charset="0"/>
              <a:buChar char="•"/>
            </a:pPr>
            <a:r>
              <a:rPr lang="es-419"/>
              <a:t>Exploración de los modos EXEC</a:t>
            </a:r>
          </a:p>
          <a:p>
            <a:pPr rtl="0">
              <a:buFont typeface="Arial" panose="020B0604020202020204" pitchFamily="34" charset="0"/>
              <a:buChar char="•"/>
            </a:pPr>
            <a:r>
              <a:rPr lang="es-419"/>
              <a:t>Configuración del reloj</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809820"/>
          </a:xfrm>
        </p:spPr>
        <p:txBody>
          <a:bodyPr/>
          <a:lstStyle/>
          <a:p>
            <a:pPr rtl="0"/>
            <a:r>
              <a:rPr lang="es-419" sz="1600"/>
              <a:t>Estructura de comandos</a:t>
            </a:r>
            <a:r>
              <a:rPr lang="es-419"/>
              <a:t> </a:t>
            </a:r>
            <a:br>
              <a:rPr lang="en-US" altLang="en-US" dirty="0"/>
            </a:br>
            <a:r>
              <a:rPr lang="es-419"/>
              <a:t>Packet Tracer - Navegar por el IOS utilizando el Tera Term para conectividad por consola — Modo Físico </a:t>
            </a:r>
            <a:br>
              <a:rPr lang="en-US" altLang="en-US" dirty="0"/>
            </a:br>
            <a:r>
              <a:rPr lang="es-419"/>
              <a:t>Laboratorio - Navegar por el IOS mediante el uso de Tera Term para conectividad por consola</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928692"/>
            <a:ext cx="8649325" cy="2628317"/>
          </a:xfrm>
        </p:spPr>
        <p:txBody>
          <a:bodyPr/>
          <a:lstStyle/>
          <a:p>
            <a:pPr marL="0" indent="0">
              <a:buNone/>
            </a:pPr>
            <a:endParaRPr lang="en-US" dirty="0"/>
          </a:p>
          <a:p>
            <a:pPr marL="0" indent="0" rtl="0">
              <a:buNone/>
            </a:pPr>
            <a:r>
              <a:rPr lang="es-419"/>
              <a:t>En esta actividad de Packet Tracer Modo Físico y en el laboratorio, completará los siguientes objetivos:</a:t>
            </a:r>
          </a:p>
          <a:p>
            <a:pPr rtl="0"/>
            <a:r>
              <a:rPr lang="es-419"/>
              <a:t>Acceso a un switch Cisco a través del puerto serial de consola</a:t>
            </a:r>
          </a:p>
          <a:p>
            <a:pPr rtl="0"/>
            <a:r>
              <a:rPr lang="es-419"/>
              <a:t>Muestra y configuración de parámetros básicos de los dispositivos</a:t>
            </a:r>
          </a:p>
          <a:p>
            <a:pPr rtl="0"/>
            <a:r>
              <a:rPr lang="es-419"/>
              <a:t>Acceda a un router Cisco mediante un cable de consola mini-USB (Nota: Este objetivo es opcional en el laboratorio).</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es-419">
                <a:solidFill>
                  <a:schemeClr val="accent5">
                    <a:lumMod val="40000"/>
                    <a:lumOff val="60000"/>
                  </a:schemeClr>
                </a:solidFill>
              </a:rPr>
              <a:t>2.4  Configuración básica de dispositivos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Nombres de dispositivos</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es-419" sz="1600"/>
              <a:t>El primer comando de configuración en cualquier dispositivo debe ser darle un nombre de host único. </a:t>
            </a:r>
          </a:p>
          <a:p>
            <a:pPr rtl="0">
              <a:buFont typeface="Arial" panose="020B0604020202020204" pitchFamily="34" charset="0"/>
              <a:buChar char="•"/>
            </a:pPr>
            <a:r>
              <a:rPr lang="es-419" sz="1600"/>
              <a:t>De forma predeterminada, a todos los dispositivos se les asigna un nombre predeterminado de fábrica. Por ejemplo, un switch Cisco IOS es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9" y="218502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dirty="0"/>
              <a:t>Guía para nombrar dispositivos:</a:t>
            </a:r>
          </a:p>
          <a:p>
            <a:pPr lvl="2" rtl="0">
              <a:buFont typeface="Arial" panose="020B0604020202020204" pitchFamily="34" charset="0"/>
              <a:buChar char="•"/>
            </a:pPr>
            <a:r>
              <a:rPr lang="es-419" sz="1600" dirty="0"/>
              <a:t>Comenzar con una letra.</a:t>
            </a:r>
          </a:p>
          <a:p>
            <a:pPr lvl="2" rtl="0">
              <a:buFont typeface="Arial" panose="020B0604020202020204" pitchFamily="34" charset="0"/>
              <a:buChar char="•"/>
            </a:pPr>
            <a:r>
              <a:rPr lang="es-419" sz="1600" dirty="0"/>
              <a:t>No contener espacios.</a:t>
            </a:r>
          </a:p>
          <a:p>
            <a:pPr lvl="2" rtl="0">
              <a:buFont typeface="Arial" panose="020B0604020202020204" pitchFamily="34" charset="0"/>
              <a:buChar char="•"/>
            </a:pPr>
            <a:r>
              <a:rPr lang="es-419" sz="1600" dirty="0"/>
              <a:t>Finalizar con una letra o dígito.</a:t>
            </a:r>
          </a:p>
          <a:p>
            <a:pPr lvl="2" rtl="0">
              <a:buFont typeface="Arial" panose="020B0604020202020204" pitchFamily="34" charset="0"/>
              <a:buChar char="•"/>
            </a:pPr>
            <a:r>
              <a:rPr lang="es-419" sz="1600" dirty="0"/>
              <a:t>Utilizar únicamente letras, dígitos y guiones.</a:t>
            </a:r>
          </a:p>
          <a:p>
            <a:pPr lvl="2" rtl="0">
              <a:buFont typeface="Arial" panose="020B0604020202020204" pitchFamily="34" charset="0"/>
              <a:buChar char="•"/>
            </a:pPr>
            <a:r>
              <a:rPr lang="es-419" sz="1600" dirty="0"/>
              <a:t>Tener menos de 64 caracteres de longitud.</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pPr rtl="0"/>
            <a:r>
              <a:rPr lang="es-419" sz="1500" b="1">
                <a:solidFill>
                  <a:srgbClr val="000000"/>
                </a:solidFill>
              </a:rPr>
              <a:t>Nota</a:t>
            </a:r>
            <a:r>
              <a:rPr lang="es-419" sz="1500">
                <a:solidFill>
                  <a:srgbClr val="000000"/>
                </a:solidFill>
              </a:rPr>
              <a:t>: Para devolver el cambio al indicador predeterminado, use el comando </a:t>
            </a:r>
            <a:r>
              <a:rPr lang="es-419" sz="1500" b="1">
                <a:solidFill>
                  <a:srgbClr val="000000"/>
                </a:solidFill>
              </a:rPr>
              <a:t>no hostname</a:t>
            </a:r>
            <a:r>
              <a:rPr lang="es-419" sz="1500">
                <a:solidFill>
                  <a:srgbClr val="000000"/>
                </a:solidFill>
              </a:rPr>
              <a:t> de configuración global.</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2.1 – Acceso a Cisco IOS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Guía para contraseñas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es-419" sz="1600"/>
              <a:t>El uso de contraseñas débiles o fáciles de adivinar, son un problema de seguridad.</a:t>
            </a:r>
          </a:p>
          <a:p>
            <a:pPr rtl="0">
              <a:lnSpc>
                <a:spcPct val="85000"/>
              </a:lnSpc>
              <a:spcBef>
                <a:spcPct val="30000"/>
              </a:spcBef>
              <a:buFont typeface="Arial" panose="020B0604020202020204" pitchFamily="34" charset="0"/>
              <a:buChar char="•"/>
            </a:pPr>
            <a:r>
              <a:rPr lang="es-419" sz="1600"/>
              <a:t>Todos los dispositivos de red deben limitar el acceso administrativo asegurando EXEC privilegiado, EXEC de usuario y acceso Telnet remoto con contraseñas. Además, todas las contraseñas deben estar encriptadas y deben proporcionarse notificaciones legales.</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a:t>Guías para las contraseñas </a:t>
            </a:r>
          </a:p>
          <a:p>
            <a:pPr lvl="2" rtl="0">
              <a:buFont typeface="Arial" panose="020B0604020202020204" pitchFamily="34" charset="0"/>
              <a:buChar char="•"/>
            </a:pPr>
            <a:r>
              <a:rPr lang="es-419" sz="1600"/>
              <a:t>Use contraseñas que tengan más de ocho caracteres de longitud.</a:t>
            </a:r>
          </a:p>
          <a:p>
            <a:pPr lvl="2" rtl="0">
              <a:buFont typeface="Arial" panose="020B0604020202020204" pitchFamily="34" charset="0"/>
              <a:buChar char="•"/>
            </a:pPr>
            <a:r>
              <a:rPr lang="es-419" sz="1600"/>
              <a:t>Use una combinación de letras mayúsculas y minúsculas, números, caracteres especiales o secuencias numéricas.</a:t>
            </a:r>
          </a:p>
          <a:p>
            <a:pPr lvl="2" rtl="0">
              <a:buFont typeface="Arial" panose="020B0604020202020204" pitchFamily="34" charset="0"/>
              <a:buChar char="•"/>
            </a:pPr>
            <a:r>
              <a:rPr lang="es-419" sz="1600"/>
              <a:t>Evite el uso de la misma contraseña para todos los dispositivos.</a:t>
            </a:r>
          </a:p>
          <a:p>
            <a:pPr lvl="2" rtl="0">
              <a:buFont typeface="Arial" panose="020B0604020202020204" pitchFamily="34" charset="0"/>
              <a:buChar char="•"/>
            </a:pPr>
            <a:r>
              <a:rPr lang="es-419" sz="1600"/>
              <a:t>No use palabras comunes porque se descubren fácilmente.</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pPr rtl="0"/>
            <a:r>
              <a:rPr lang="es-419" sz="1400">
                <a:solidFill>
                  <a:srgbClr val="000000"/>
                </a:solidFill>
                <a:latin typeface="CiscoSans"/>
              </a:rPr>
              <a:t>Nota</a:t>
            </a:r>
            <a:r>
              <a:rPr lang="es-419" sz="1400" b="1">
                <a:solidFill>
                  <a:srgbClr val="000000"/>
                </a:solidFill>
                <a:latin typeface="CiscoSans"/>
              </a:rPr>
              <a:t>: En la mayoría de las prácticas de laboratorio, usaremos contraseñas simples como</a:t>
            </a:r>
            <a:r>
              <a:rPr lang="es-419" sz="1400">
                <a:solidFill>
                  <a:srgbClr val="000000"/>
                </a:solidFill>
                <a:latin typeface="CiscoSans"/>
              </a:rPr>
              <a:t> cisco</a:t>
            </a:r>
            <a:r>
              <a:rPr lang="es-419" sz="1400" b="1">
                <a:solidFill>
                  <a:srgbClr val="000000"/>
                </a:solidFill>
                <a:latin typeface="CiscoSans"/>
              </a:rPr>
              <a:t> o </a:t>
            </a:r>
            <a:r>
              <a:rPr lang="es-419" sz="1400">
                <a:solidFill>
                  <a:srgbClr val="000000"/>
                </a:solidFill>
                <a:latin typeface="CiscoSans"/>
              </a:rPr>
              <a:t>clase. Estas contraseñas se consideran simples y fáciles de adivinar, y deben evitarse en un entorno de producción.</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br>
              <a:rPr lang="en-US" dirty="0">
                <a:latin typeface="Arial" charset="0"/>
              </a:rPr>
            </a:br>
            <a:r>
              <a:rPr lang="es-419">
                <a:latin typeface="Arial" charset="0"/>
              </a:rPr>
              <a:t>Configurar contraseñas</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a:t>Proteger el modo EXEC del usuario</a:t>
            </a:r>
          </a:p>
          <a:p>
            <a:pPr lvl="2" rtl="0">
              <a:lnSpc>
                <a:spcPct val="85000"/>
              </a:lnSpc>
              <a:spcBef>
                <a:spcPct val="30000"/>
              </a:spcBef>
            </a:pPr>
            <a:r>
              <a:rPr lang="es-419" sz="1400"/>
              <a:t>Primero ingrese al modo de configuración de la consola de línea usando el comando </a:t>
            </a:r>
            <a:r>
              <a:rPr lang="es-419" sz="1400" b="1"/>
              <a:t>line console 0 </a:t>
            </a:r>
            <a:r>
              <a:rPr lang="es-419" sz="1400"/>
              <a:t> en el modo de configuración global.</a:t>
            </a:r>
          </a:p>
          <a:p>
            <a:pPr lvl="2" rtl="0">
              <a:lnSpc>
                <a:spcPct val="85000"/>
              </a:lnSpc>
              <a:spcBef>
                <a:spcPct val="30000"/>
              </a:spcBef>
            </a:pPr>
            <a:r>
              <a:rPr lang="es-419" sz="1400"/>
              <a:t>Luego, configure la contraseña de modo EXEC de usuario con el comando </a:t>
            </a:r>
            <a:r>
              <a:rPr lang="es-419" sz="1400" b="1"/>
              <a:t>password</a:t>
            </a:r>
            <a:r>
              <a:rPr lang="es-419" sz="1400"/>
              <a:t>. </a:t>
            </a:r>
          </a:p>
          <a:p>
            <a:pPr lvl="2" rtl="0">
              <a:lnSpc>
                <a:spcPct val="85000"/>
              </a:lnSpc>
              <a:spcBef>
                <a:spcPct val="30000"/>
              </a:spcBef>
            </a:pPr>
            <a:r>
              <a:rPr lang="es-419" sz="1400"/>
              <a:t>Finalmente, habilite el acceso EXEC de usuario con el comando </a:t>
            </a:r>
            <a:r>
              <a:rPr lang="es-419" sz="1400" b="1"/>
              <a:t>login</a:t>
            </a:r>
            <a:r>
              <a:rPr lang="es-419" sz="1400"/>
              <a:t>.</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es-419" sz="1600"/>
              <a:t>Asegurar el acceso al modo EXEC privilegiado</a:t>
            </a:r>
          </a:p>
          <a:p>
            <a:pPr lvl="2" rtl="0">
              <a:lnSpc>
                <a:spcPct val="85000"/>
              </a:lnSpc>
              <a:spcBef>
                <a:spcPct val="30000"/>
              </a:spcBef>
            </a:pPr>
            <a:r>
              <a:rPr lang="es-419" sz="1300"/>
              <a:t> Primero ingrese al modo de configuración global.</a:t>
            </a:r>
          </a:p>
          <a:p>
            <a:pPr lvl="2" rtl="0">
              <a:lnSpc>
                <a:spcPct val="85000"/>
              </a:lnSpc>
              <a:spcBef>
                <a:spcPct val="30000"/>
              </a:spcBef>
            </a:pPr>
            <a:r>
              <a:rPr lang="es-419" sz="1300"/>
              <a:t> A continuación, utilice el comando </a:t>
            </a:r>
            <a:r>
              <a:rPr lang="es-419" sz="1300" b="1"/>
              <a:t>enable secret</a:t>
            </a:r>
            <a:r>
              <a:rPr lang="es-419" sz="1300"/>
              <a:t> </a:t>
            </a:r>
            <a:r>
              <a:rPr lang="es-419" sz="1300" i="1"/>
              <a:t>password</a:t>
            </a:r>
            <a:r>
              <a:rPr lang="es-419" sz="1300"/>
              <a:t> .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br>
              <a:rPr lang="en-US" dirty="0">
                <a:latin typeface="Arial" charset="0"/>
              </a:rPr>
            </a:br>
            <a:r>
              <a:rPr lang="es-419">
                <a:latin typeface="Arial" charset="0"/>
              </a:rPr>
              <a:t>Configurar contraseñas (Cont.)</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sz="1600"/>
              <a:t>Asegurar el acceso a la línea VTY:</a:t>
            </a:r>
          </a:p>
          <a:p>
            <a:pPr lvl="2" rtl="0">
              <a:lnSpc>
                <a:spcPct val="85000"/>
              </a:lnSpc>
              <a:spcBef>
                <a:spcPct val="30000"/>
              </a:spcBef>
            </a:pPr>
            <a:r>
              <a:rPr lang="es-419" sz="1600"/>
              <a:t>Primero ingrese el modo de configuración de línea VTY utilizando el comando </a:t>
            </a:r>
            <a:r>
              <a:rPr lang="es-419" sz="1600" b="1"/>
              <a:t>line vty 0 15 </a:t>
            </a:r>
            <a:r>
              <a:rPr lang="es-419" sz="1600"/>
              <a:t>en el modo de configuración global.</a:t>
            </a:r>
          </a:p>
          <a:p>
            <a:pPr lvl="2" rtl="0">
              <a:lnSpc>
                <a:spcPct val="85000"/>
              </a:lnSpc>
              <a:spcBef>
                <a:spcPct val="30000"/>
              </a:spcBef>
            </a:pPr>
            <a:r>
              <a:rPr lang="es-419" sz="1600"/>
              <a:t>Luego, especifique la contraseña de VTY con el comando </a:t>
            </a:r>
            <a:r>
              <a:rPr lang="es-419" sz="1600" b="1"/>
              <a:t>password</a:t>
            </a:r>
            <a:r>
              <a:rPr lang="es-419" sz="1600"/>
              <a:t>. </a:t>
            </a:r>
          </a:p>
          <a:p>
            <a:pPr lvl="2" rtl="0">
              <a:lnSpc>
                <a:spcPct val="85000"/>
              </a:lnSpc>
              <a:spcBef>
                <a:spcPct val="30000"/>
              </a:spcBef>
            </a:pPr>
            <a:r>
              <a:rPr lang="es-419" sz="1600"/>
              <a:t>Por último, habilite el acceso a VTY con el comando </a:t>
            </a:r>
            <a:r>
              <a:rPr lang="es-419" sz="1600" b="1"/>
              <a:t>login</a:t>
            </a:r>
            <a:r>
              <a:rPr lang="es-419" sz="1600"/>
              <a:t>.</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sz="1600"/>
              <a:t>Nota: las líneas VTY permiten el acceso remoto mediante Telnet o SSH al dispositivo. Muchos switches de Cisco admiten hasta 16 líneas VTY que se numeran del 0 al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Encriptar las contraseñas</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es-419"/>
              <a:t>Los archivos startup-config y running-config muestran la mayoría de las contraseñas en texto simple.</a:t>
            </a:r>
          </a:p>
          <a:p>
            <a:pPr rtl="0">
              <a:lnSpc>
                <a:spcPct val="85000"/>
              </a:lnSpc>
              <a:spcBef>
                <a:spcPct val="30000"/>
              </a:spcBef>
            </a:pPr>
            <a:r>
              <a:rPr lang="es-419"/>
              <a:t>Para encriptar las contraseñas, utilice el comando de configuración global </a:t>
            </a:r>
            <a:r>
              <a:rPr lang="es-419" b="1"/>
              <a:t>service password-encryption</a:t>
            </a:r>
            <a:r>
              <a:rPr lang="es-419"/>
              <a:t>.</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a:t>Utilice el comando </a:t>
            </a:r>
            <a:r>
              <a:rPr lang="es-419" b="1"/>
              <a:t>show running-config</a:t>
            </a:r>
            <a:r>
              <a:rPr lang="es-419"/>
              <a:t> para verificar que las contraseñas se hayan encriptado.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Mensajes de banner</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es-419"/>
              <a:t>Un mensaje de banner es importante para advertir al personal no autorizado de intentar acceder al dispositivo. </a:t>
            </a:r>
          </a:p>
          <a:p>
            <a:pPr rtl="0">
              <a:lnSpc>
                <a:spcPct val="85000"/>
              </a:lnSpc>
              <a:spcBef>
                <a:spcPct val="30000"/>
              </a:spcBef>
            </a:pPr>
            <a:r>
              <a:rPr lang="es-419"/>
              <a:t>Para crear un mensaje de aviso del día en un dispositivo de red, utilice el comando de configuración global </a:t>
            </a:r>
            <a:r>
              <a:rPr lang="es-419" b="1"/>
              <a:t>banner motd #</a:t>
            </a:r>
            <a:r>
              <a:rPr lang="es-419" i="1"/>
              <a:t>el mensaje del día</a:t>
            </a:r>
            <a:r>
              <a:rPr lang="es-419" b="1"/>
              <a:t> #</a:t>
            </a:r>
            <a:r>
              <a:rPr lang="es-419"/>
              <a:t>.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es-419" sz="1400">
                <a:solidFill>
                  <a:srgbClr val="000000"/>
                </a:solidFill>
              </a:rPr>
              <a:t>Nota: El símbolo “#” en la sintaxis del comando se denomina carácter delimitador. Se ingresa antes y después del mensaje.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es-419" sz="1300">
                <a:solidFill>
                  <a:srgbClr val="000000"/>
                </a:solidFill>
              </a:rPr>
              <a:t>El banner se mostrará en los intentos de acceder al dispositivo.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Configuración básica de dispositivos</a:t>
            </a:r>
            <a:br>
              <a:rPr lang="en-US" altLang="en-US" dirty="0"/>
            </a:br>
            <a:r>
              <a:rPr lang="es-419"/>
              <a:t>Video: acceso administrativo seguro a un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Acceda a la línea de comandos para asegurar el switch</a:t>
            </a:r>
          </a:p>
          <a:p>
            <a:pPr lvl="1" rtl="0"/>
            <a:r>
              <a:rPr lang="es-419" sz="1500"/>
              <a:t>Acceso seguro al puerto de la consola.</a:t>
            </a:r>
          </a:p>
          <a:p>
            <a:pPr lvl="1" rtl="0"/>
            <a:r>
              <a:rPr lang="es-419" sz="1500"/>
              <a:t>Acceso seguro al terminal virtual para acceso remoto</a:t>
            </a:r>
          </a:p>
          <a:p>
            <a:pPr lvl="1" rtl="0"/>
            <a:r>
              <a:rPr lang="es-419" sz="1500"/>
              <a:t>Encriptar contraseñas en el switch</a:t>
            </a:r>
          </a:p>
          <a:p>
            <a:pPr lvl="1" rtl="0"/>
            <a:r>
              <a:rPr lang="es-419" sz="1500"/>
              <a:t>Configurar el mensaje de banner</a:t>
            </a:r>
          </a:p>
          <a:p>
            <a:pPr lvl="1" rtl="0"/>
            <a:r>
              <a:rPr lang="es-419" sz="1500"/>
              <a:t>Verificar los cambios de seguridad</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es-419">
                <a:solidFill>
                  <a:schemeClr val="accent5">
                    <a:lumMod val="40000"/>
                    <a:lumOff val="60000"/>
                  </a:schemeClr>
                </a:solidFill>
              </a:rPr>
              <a:t>2.5 Guardar las configuraciones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a:t>
            </a:r>
            <a:br>
              <a:rPr lang="en-US" dirty="0">
                <a:latin typeface="Arial" charset="0"/>
              </a:rPr>
            </a:br>
            <a:r>
              <a:rPr lang="es-419">
                <a:latin typeface="Arial" charset="0"/>
              </a:rPr>
              <a:t>Archivos de configuración</a:t>
            </a:r>
          </a:p>
        </p:txBody>
      </p:sp>
      <p:sp>
        <p:nvSpPr>
          <p:cNvPr id="4" name="Content Placeholder 3"/>
          <p:cNvSpPr>
            <a:spLocks noGrp="1"/>
          </p:cNvSpPr>
          <p:nvPr>
            <p:ph idx="1"/>
          </p:nvPr>
        </p:nvSpPr>
        <p:spPr>
          <a:xfrm>
            <a:off x="145357" y="938988"/>
            <a:ext cx="8853286" cy="1844852"/>
          </a:xfrm>
        </p:spPr>
        <p:txBody>
          <a:bodyPr/>
          <a:lstStyle/>
          <a:p>
            <a:pPr rtl="0"/>
            <a:r>
              <a:rPr lang="es-419"/>
              <a:t>Existen dos archivos de sistema que almacenan la configuración de dispositivos.</a:t>
            </a:r>
          </a:p>
          <a:p>
            <a:pPr lvl="2" rtl="0"/>
            <a:r>
              <a:rPr lang="es-419" b="1"/>
              <a:t>startup-config</a:t>
            </a:r>
            <a:r>
              <a:rPr lang="es-419"/>
              <a:t> - Este es el archivo de configuración guardado que se almacena en NVRAM. Contiene todos los comandos que usará el dispositivo al iniciar o reiniciar. Flash no pierde su contenido cuando el dispositivo está apagado.</a:t>
            </a:r>
            <a:r>
              <a:rPr lang="es-419" b="1"/>
              <a:t> </a:t>
            </a:r>
          </a:p>
          <a:p>
            <a:pPr lvl="2" rtl="0"/>
            <a:r>
              <a:rPr lang="es-419" b="1"/>
              <a:t>running-config</a:t>
            </a:r>
            <a:r>
              <a:rPr lang="es-419"/>
              <a:t> - Esto se almacena en la memoria de acceso aleatorio (RAM). Refleja la configuración actual. La modificación de una configuración en ejecución afecta el funcionamiento de un dispositivo Cisco de inmediato. La memoria RAM es volátil. Pierde todo el contenido cuando el dispositivo se apaga o se reinicia.</a:t>
            </a:r>
          </a:p>
          <a:p>
            <a:pPr lvl="2" rtl="0"/>
            <a:r>
              <a:rPr lang="es-419"/>
              <a:t>Para guardar los cambios realizados en la configuración en ejecución en el archivo de configuración de inicio utilice el comando </a:t>
            </a:r>
            <a:r>
              <a:rPr lang="es-419" b="1"/>
              <a:t>copy running-config startup-config</a:t>
            </a:r>
            <a:r>
              <a:rPr lang="es-419"/>
              <a:t> en el modo EXEC privilegiado.</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dirty="0">
                <a:latin typeface="Arial" charset="0"/>
              </a:rPr>
            </a:br>
            <a:r>
              <a:rPr lang="es-419">
                <a:latin typeface="Arial" charset="0"/>
              </a:rPr>
              <a:t>Modificación de la configuración en ejecución</a:t>
            </a:r>
          </a:p>
        </p:txBody>
      </p:sp>
      <p:sp>
        <p:nvSpPr>
          <p:cNvPr id="4" name="Content Placeholder 3"/>
          <p:cNvSpPr>
            <a:spLocks noGrp="1"/>
          </p:cNvSpPr>
          <p:nvPr>
            <p:ph idx="1"/>
          </p:nvPr>
        </p:nvSpPr>
        <p:spPr>
          <a:xfrm>
            <a:off x="155517" y="798944"/>
            <a:ext cx="4411993" cy="3693972"/>
          </a:xfrm>
        </p:spPr>
        <p:txBody>
          <a:bodyPr/>
          <a:lstStyle/>
          <a:p>
            <a:pPr marL="0" indent="0" rtl="0">
              <a:lnSpc>
                <a:spcPct val="85000"/>
              </a:lnSpc>
              <a:spcBef>
                <a:spcPct val="30000"/>
              </a:spcBef>
              <a:buNone/>
            </a:pPr>
            <a:r>
              <a:rPr lang="es-419"/>
              <a:t>Si los cambios realizados en la configuración en ejecución no tienen el efecto deseado y la configuración en ejecución aún no se ha guardado, puede restaurar el dispositivo a su configuración anterior. Para hacer esto puede:</a:t>
            </a:r>
          </a:p>
          <a:p>
            <a:pPr lvl="1" rtl="0">
              <a:lnSpc>
                <a:spcPct val="85000"/>
              </a:lnSpc>
              <a:spcBef>
                <a:spcPct val="30000"/>
              </a:spcBef>
            </a:pPr>
            <a:r>
              <a:rPr lang="es-419"/>
              <a:t>Elimine los comandos modificados individualmente.</a:t>
            </a:r>
          </a:p>
          <a:p>
            <a:pPr lvl="1" rtl="0">
              <a:lnSpc>
                <a:spcPct val="85000"/>
              </a:lnSpc>
              <a:spcBef>
                <a:spcPct val="30000"/>
              </a:spcBef>
            </a:pPr>
            <a:r>
              <a:rPr lang="es-419"/>
              <a:t>Reinicie el dispositivo con el comando </a:t>
            </a:r>
            <a:r>
              <a:rPr lang="es-419" b="1"/>
              <a:t>reload</a:t>
            </a:r>
            <a:r>
              <a:rPr lang="es-419"/>
              <a:t> en el modo EXEC con privilegios. </a:t>
            </a:r>
            <a:r>
              <a:rPr lang="es-419" i="1"/>
              <a:t>Nota: Esto hará que el dispositivo se desconecte brevemente, lo que provocará un tiempo de inactividad de la red. </a:t>
            </a:r>
            <a:r>
              <a:rPr lang="es-419"/>
              <a:t> </a:t>
            </a:r>
          </a:p>
          <a:p>
            <a:pPr marL="0" indent="0" rtl="0">
              <a:lnSpc>
                <a:spcPct val="85000"/>
              </a:lnSpc>
              <a:spcBef>
                <a:spcPct val="30000"/>
              </a:spcBef>
              <a:buNone/>
            </a:pPr>
            <a:r>
              <a:rPr lang="es-419"/>
              <a:t>Si los cambios no deseados se guardaron en la configuración de inicio, puede ser necesario borrar todas las configuraciones usando el comando </a:t>
            </a:r>
            <a:r>
              <a:rPr lang="es-419" b="1"/>
              <a:t>erase startup-config </a:t>
            </a:r>
            <a:r>
              <a:rPr lang="es-419"/>
              <a:t>en el modo EXEC privilegiado. </a:t>
            </a:r>
          </a:p>
          <a:p>
            <a:pPr lvl="1" rtl="0">
              <a:lnSpc>
                <a:spcPct val="85000"/>
              </a:lnSpc>
              <a:spcBef>
                <a:spcPct val="30000"/>
              </a:spcBef>
            </a:pPr>
            <a:r>
              <a:rPr lang="es-419"/>
              <a:t>Después de borrar startup-config, vuelva a cargar el dispositivo para borrar el archivo running-config de la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Guardar configuraciones </a:t>
            </a:r>
            <a:br>
              <a:rPr lang="en-US" altLang="en-US" dirty="0"/>
            </a:br>
            <a:r>
              <a:rPr lang="es-419"/>
              <a:t>Video - Modificación de la configuración en ejecución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Copie el archivo running-config en el archivo startup-config</a:t>
            </a:r>
          </a:p>
          <a:p>
            <a:pPr lvl="1" rtl="0"/>
            <a:r>
              <a:rPr lang="es-419" sz="1500"/>
              <a:t>Mostrar los archivos en el directorio flash o NVRAM</a:t>
            </a:r>
          </a:p>
          <a:p>
            <a:pPr lvl="1" rtl="0"/>
            <a:r>
              <a:rPr lang="es-419" sz="1500"/>
              <a:t>Abreviación del comando.</a:t>
            </a:r>
          </a:p>
          <a:p>
            <a:pPr lvl="1" rtl="0"/>
            <a:r>
              <a:rPr lang="es-419" sz="1500"/>
              <a:t>Borre el archivo startup-config.</a:t>
            </a:r>
          </a:p>
          <a:p>
            <a:pPr lvl="1" rtl="0"/>
            <a:r>
              <a:rPr lang="es-419" sz="1500"/>
              <a:t>Copie el archivo start-config en el archivo running-config</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Acceso a Cisco IOS </a:t>
            </a:r>
            <a:br>
              <a:rPr lang="en-US" altLang="en-US" dirty="0"/>
            </a:br>
            <a:r>
              <a:rPr lang="es-419"/>
              <a:t>Sistemas operativos</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es-419" sz="1600" b="1"/>
              <a:t>Shell</a:t>
            </a:r>
            <a:r>
              <a:rPr lang="es-419" sz="1600"/>
              <a:t>- La interfaz de usuario que permite a los usuarios solicitar tareas específicas del equipo. Estas solicitudes se pueden realizar a través de las interfaces CLI o GUI. </a:t>
            </a:r>
          </a:p>
          <a:p>
            <a:pPr rtl="0">
              <a:buFont typeface="Arial" panose="020B0604020202020204" pitchFamily="34" charset="0"/>
              <a:buChar char="•"/>
            </a:pPr>
            <a:r>
              <a:rPr lang="es-419" sz="1600" b="1"/>
              <a:t>Kernel</a:t>
            </a:r>
            <a:r>
              <a:rPr lang="es-419" sz="1600"/>
              <a:t> - Establece la comunicación entre el hardware y el software de una computadora y administra el uso de los recursos de hardware para cumplir los requisitos del software.</a:t>
            </a:r>
          </a:p>
          <a:p>
            <a:pPr rtl="0">
              <a:buFont typeface="Arial" panose="020B0604020202020204" pitchFamily="34" charset="0"/>
              <a:buChar char="•"/>
            </a:pPr>
            <a:r>
              <a:rPr lang="es-419" sz="1600" b="1"/>
              <a:t>Hardware</a:t>
            </a:r>
            <a:r>
              <a:rPr lang="es-419" sz="1600"/>
              <a:t> - La parte física de una computadora, incluida la electrónica subyacente.</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sz="1600" dirty="0">
                <a:latin typeface="Arial" charset="0"/>
              </a:rPr>
            </a:br>
            <a:r>
              <a:rPr lang="es-419">
                <a:latin typeface="Arial" charset="0"/>
              </a:rPr>
              <a:t>Captura de la configuración en un archivo de texto</a:t>
            </a:r>
          </a:p>
        </p:txBody>
      </p:sp>
      <p:sp>
        <p:nvSpPr>
          <p:cNvPr id="4" name="Content Placeholder 3"/>
          <p:cNvSpPr>
            <a:spLocks noGrp="1"/>
          </p:cNvSpPr>
          <p:nvPr>
            <p:ph idx="1"/>
          </p:nvPr>
        </p:nvSpPr>
        <p:spPr>
          <a:xfrm>
            <a:off x="145357" y="1025868"/>
            <a:ext cx="4426643" cy="2833776"/>
          </a:xfrm>
        </p:spPr>
        <p:txBody>
          <a:bodyPr/>
          <a:lstStyle/>
          <a:p>
            <a:pPr marL="0" indent="0" rtl="0">
              <a:lnSpc>
                <a:spcPct val="85000"/>
              </a:lnSpc>
              <a:spcBef>
                <a:spcPct val="30000"/>
              </a:spcBef>
              <a:buNone/>
            </a:pPr>
            <a:r>
              <a:rPr lang="es-419" dirty="0"/>
              <a:t>Los archivos de configuración pueden guardarse y archivarse en un documento de texto. </a:t>
            </a:r>
          </a:p>
          <a:p>
            <a:pPr rtl="0">
              <a:lnSpc>
                <a:spcPct val="85000"/>
              </a:lnSpc>
              <a:spcBef>
                <a:spcPct val="30000"/>
              </a:spcBef>
              <a:buFont typeface="Arial" panose="020B0604020202020204" pitchFamily="34" charset="0"/>
              <a:buChar char="•"/>
            </a:pPr>
            <a:r>
              <a:rPr lang="es-419" b="1" dirty="0"/>
              <a:t>Paso 1. </a:t>
            </a:r>
            <a:r>
              <a:rPr lang="es-419" dirty="0"/>
              <a:t>Abra un software de emulación de terminal como </a:t>
            </a:r>
            <a:r>
              <a:rPr lang="es-419" dirty="0" err="1"/>
              <a:t>PuTTY</a:t>
            </a:r>
            <a:r>
              <a:rPr lang="es-419" dirty="0"/>
              <a:t> o Tera </a:t>
            </a:r>
            <a:r>
              <a:rPr lang="es-419" dirty="0" err="1"/>
              <a:t>Term</a:t>
            </a:r>
            <a:r>
              <a:rPr lang="es-419" dirty="0"/>
              <a:t> conectado a un </a:t>
            </a:r>
            <a:r>
              <a:rPr lang="es-419" dirty="0" err="1"/>
              <a:t>switch</a:t>
            </a:r>
            <a:r>
              <a:rPr lang="es-419" dirty="0"/>
              <a:t>.</a:t>
            </a:r>
          </a:p>
          <a:p>
            <a:pPr rtl="0">
              <a:lnSpc>
                <a:spcPct val="85000"/>
              </a:lnSpc>
              <a:spcBef>
                <a:spcPct val="30000"/>
              </a:spcBef>
              <a:buFont typeface="Arial" panose="020B0604020202020204" pitchFamily="34" charset="0"/>
              <a:buChar char="•"/>
            </a:pPr>
            <a:r>
              <a:rPr lang="es-419" b="1" dirty="0"/>
              <a:t>Paso 2.</a:t>
            </a:r>
            <a:r>
              <a:rPr lang="es-419" dirty="0"/>
              <a:t> Habilite el inicio de sesión en el software del terminal y asigne un nombre y una ubicación de archivo para guardar el archivo de registro. La figura muestra que </a:t>
            </a:r>
            <a:r>
              <a:rPr lang="es-419" b="1" dirty="0"/>
              <a:t>todos los resultados de sesión</a:t>
            </a:r>
            <a:r>
              <a:rPr lang="es-419" dirty="0"/>
              <a:t> se capturarán en el archivo especificado (es decir, </a:t>
            </a:r>
            <a:r>
              <a:rPr lang="es-419" dirty="0" err="1"/>
              <a:t>MySwitchLogs</a:t>
            </a:r>
            <a:r>
              <a:rPr lang="es-419" dirty="0"/>
              <a:t>).</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dirty="0">
                <a:latin typeface="Arial" charset="0"/>
              </a:rPr>
            </a:br>
            <a:r>
              <a:rPr lang="es-419">
                <a:latin typeface="Arial" charset="0"/>
              </a:rPr>
              <a:t>Captura de la configuración en un archivo de texto (Cont.)</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es-419" b="1"/>
              <a:t>Paso 3.</a:t>
            </a:r>
            <a:r>
              <a:rPr lang="es-419"/>
              <a:t> Ejecute el comando </a:t>
            </a:r>
            <a:r>
              <a:rPr lang="es-419" b="1"/>
              <a:t>show running-config</a:t>
            </a:r>
            <a:r>
              <a:rPr lang="es-419"/>
              <a:t> o </a:t>
            </a:r>
            <a:r>
              <a:rPr lang="es-419" b="1"/>
              <a:t>show startup-config</a:t>
            </a:r>
            <a:r>
              <a:rPr lang="es-419"/>
              <a:t> ante la petición de entrada de EXEC con privilegios. El texto que aparece en la ventana de la terminal se colocará en el archivo elegido.</a:t>
            </a:r>
            <a:r>
              <a:rPr lang="es-419" b="1"/>
              <a:t> </a:t>
            </a:r>
          </a:p>
          <a:p>
            <a:pPr rtl="0">
              <a:lnSpc>
                <a:spcPct val="85000"/>
              </a:lnSpc>
              <a:spcBef>
                <a:spcPct val="30000"/>
              </a:spcBef>
              <a:buFont typeface="Arial" panose="020B0604020202020204" pitchFamily="34" charset="0"/>
              <a:buChar char="•"/>
            </a:pPr>
            <a:r>
              <a:rPr lang="es-419" b="1"/>
              <a:t>Paso 4.</a:t>
            </a:r>
            <a:r>
              <a:rPr lang="es-419"/>
              <a:t>Desactive el inicio de sesión en el software del terminal. En la figura muestra desactivar el inicio de sesión mediante la selección de la opción de </a:t>
            </a:r>
            <a:r>
              <a:rPr lang="es-419" b="1"/>
              <a:t>None </a:t>
            </a:r>
            <a:r>
              <a:rPr lang="es-419"/>
              <a:t>session logging</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es-419" sz="1400">
                <a:solidFill>
                  <a:srgbClr val="000000"/>
                </a:solidFill>
              </a:rPr>
              <a:t>Nota: El archivo de texto creado se puede utilizar como un registro del modo en que se implementa actualmente el dispositivo. El archivo puede requerir edición antes de poder utilizarse para restaurar una configuración guardada a un dispositivo.</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Guardar configuraciones </a:t>
            </a:r>
            <a:br>
              <a:rPr lang="en-US" altLang="en-US" dirty="0"/>
            </a:br>
            <a:r>
              <a:rPr lang="es-419"/>
              <a:t>Packet Tracer: Configuración de los parámetros iniciales del switch</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buFont typeface="Arial" panose="020B0604020202020204" pitchFamily="34" charset="0"/>
              <a:buChar char="•"/>
            </a:pPr>
            <a:r>
              <a:rPr lang="es-419"/>
              <a:t>Verificar la configuración predeterminada del switch</a:t>
            </a:r>
          </a:p>
          <a:p>
            <a:pPr rtl="0">
              <a:buFont typeface="Arial" panose="020B0604020202020204" pitchFamily="34" charset="0"/>
              <a:buChar char="•"/>
            </a:pPr>
            <a:r>
              <a:rPr lang="es-419"/>
              <a:t>Realice configuraciones básicas del switch</a:t>
            </a:r>
          </a:p>
          <a:p>
            <a:pPr rtl="0">
              <a:buFont typeface="Arial" panose="020B0604020202020204" pitchFamily="34" charset="0"/>
              <a:buChar char="•"/>
            </a:pPr>
            <a:r>
              <a:rPr lang="es-419"/>
              <a:t>Configurar un mensaje MOTD</a:t>
            </a:r>
          </a:p>
          <a:p>
            <a:pPr rtl="0">
              <a:buFont typeface="Arial" panose="020B0604020202020204" pitchFamily="34" charset="0"/>
              <a:buChar char="•"/>
            </a:pPr>
            <a:r>
              <a:rPr lang="es-419"/>
              <a:t>Guardar los archivos de configuración en la NVRAM</a:t>
            </a:r>
          </a:p>
          <a:p>
            <a:pPr rtl="0">
              <a:buFont typeface="Arial" panose="020B0604020202020204" pitchFamily="34" charset="0"/>
              <a:buChar char="•"/>
            </a:pPr>
            <a:r>
              <a:rPr lang="es-419"/>
              <a:t>Configurar un segundo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es-419">
                <a:solidFill>
                  <a:schemeClr val="accent5">
                    <a:lumMod val="40000"/>
                    <a:lumOff val="60000"/>
                  </a:schemeClr>
                </a:solidFill>
              </a:rPr>
              <a:t>2.6 Puertos y direcciones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 </a:t>
            </a:r>
            <a:br>
              <a:rPr lang="en-US" dirty="0">
                <a:latin typeface="Arial" charset="0"/>
              </a:rPr>
            </a:br>
            <a:r>
              <a:rPr lang="es-419">
                <a:latin typeface="Arial" charset="0"/>
              </a:rPr>
              <a:t>Direcciones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es-419" sz="1600"/>
              <a:t>El uso de direcciones IP es el principal medio para permitir que los dispositivos se ubiquen entre sí y para establecer la comunicación completa en Internet. </a:t>
            </a:r>
          </a:p>
          <a:p>
            <a:pPr rtl="0">
              <a:lnSpc>
                <a:spcPct val="85000"/>
              </a:lnSpc>
              <a:spcBef>
                <a:spcPct val="30000"/>
              </a:spcBef>
              <a:buFont typeface="Arial" panose="020B0604020202020204" pitchFamily="34" charset="0"/>
              <a:buChar char="•"/>
            </a:pPr>
            <a:r>
              <a:rPr lang="es-419" sz="1600"/>
              <a:t>La estructura de una dirección IPv4 se denomina “notación decimal con puntos” y se representa con cuatro números decimales entre 0 y 255.</a:t>
            </a:r>
          </a:p>
          <a:p>
            <a:pPr rtl="0">
              <a:lnSpc>
                <a:spcPct val="85000"/>
              </a:lnSpc>
              <a:spcBef>
                <a:spcPct val="30000"/>
              </a:spcBef>
              <a:buFont typeface="Arial" panose="020B0604020202020204" pitchFamily="34" charset="0"/>
              <a:buChar char="•"/>
            </a:pPr>
            <a:r>
              <a:rPr lang="es-419" sz="1600"/>
              <a:t>Una máscara de subred IPv4 es un valor de 32 bits que separa la porción de red de la dirección de la porción de host. Junto con la dirección IPv4, la máscara de subred determina a qué subred pertenece el dispositivo.</a:t>
            </a:r>
          </a:p>
          <a:p>
            <a:pPr rtl="0">
              <a:lnSpc>
                <a:spcPct val="85000"/>
              </a:lnSpc>
              <a:spcBef>
                <a:spcPct val="30000"/>
              </a:spcBef>
              <a:buFont typeface="Arial" panose="020B0604020202020204" pitchFamily="34" charset="0"/>
              <a:buChar char="•"/>
            </a:pPr>
            <a:r>
              <a:rPr lang="es-419" sz="1600"/>
              <a:t>La dirección de puerta de enlace predeterminada es la dirección IP del router que el host utilizará para acceder a las redes remotas, incluso a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 </a:t>
            </a:r>
            <a:br>
              <a:rPr lang="en-US" dirty="0">
                <a:latin typeface="Arial" charset="0"/>
              </a:rPr>
            </a:br>
            <a:r>
              <a:rPr lang="es-419">
                <a:latin typeface="Arial" charset="0"/>
              </a:rPr>
              <a:t>Direcciones IP (Cont.)</a:t>
            </a:r>
          </a:p>
        </p:txBody>
      </p:sp>
      <p:sp>
        <p:nvSpPr>
          <p:cNvPr id="4" name="Content Placeholder 3"/>
          <p:cNvSpPr>
            <a:spLocks noGrp="1"/>
          </p:cNvSpPr>
          <p:nvPr>
            <p:ph idx="1"/>
          </p:nvPr>
        </p:nvSpPr>
        <p:spPr>
          <a:xfrm>
            <a:off x="145357" y="878028"/>
            <a:ext cx="4426643" cy="2483330"/>
          </a:xfrm>
        </p:spPr>
        <p:txBody>
          <a:bodyPr/>
          <a:lstStyle/>
          <a:p>
            <a:pPr rtl="0">
              <a:lnSpc>
                <a:spcPct val="85000"/>
              </a:lnSpc>
              <a:spcBef>
                <a:spcPct val="30000"/>
              </a:spcBef>
              <a:buFont typeface="Arial" panose="020B0604020202020204" pitchFamily="34" charset="0"/>
              <a:buChar char="•"/>
            </a:pPr>
            <a:r>
              <a:rPr lang="es-419" sz="1600"/>
              <a:t>Las direcciones IPv6 tienen una longitud de 128 bits y se escriben como una cadena de valores hexadecimales. Cada cuatro bits está representado por un solo dígito hexadecimal; para un total de 32 valores hexadecimales. Los grupos de cuatro dígitos hexadecimales están separados por dos puntos ":". </a:t>
            </a:r>
          </a:p>
          <a:p>
            <a:pPr rtl="0">
              <a:lnSpc>
                <a:spcPct val="85000"/>
              </a:lnSpc>
              <a:spcBef>
                <a:spcPct val="30000"/>
              </a:spcBef>
              <a:buFont typeface="Arial" panose="020B0604020202020204" pitchFamily="34" charset="0"/>
              <a:buChar char="•"/>
            </a:pPr>
            <a:r>
              <a:rPr lang="es-419" sz="1600"/>
              <a:t>Las direcciones IPv6 no distinguen entre mayúsculas y minúsculas, y pueden escribirse en minúsculas o en mayúsculas.</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pPr rtl="0"/>
            <a:r>
              <a:rPr lang="es-419" sz="1400">
                <a:solidFill>
                  <a:srgbClr val="000000"/>
                </a:solidFill>
                <a:latin typeface="CiscoSans"/>
              </a:rPr>
              <a:t>Nota: en este curso, IP refiere a los protocolos IPv4 e IPv6. IPv6 es la versión más reciente de IP y el reemplazo para el protocolo más común IPv4.</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a:t>
            </a:r>
            <a:br>
              <a:rPr lang="en-US" dirty="0">
                <a:latin typeface="Arial" charset="0"/>
              </a:rPr>
            </a:br>
            <a:r>
              <a:rPr lang="es-419">
                <a:latin typeface="Arial" charset="0"/>
              </a:rPr>
              <a:t>Interfaces y puertos</a:t>
            </a:r>
          </a:p>
        </p:txBody>
      </p:sp>
      <p:sp>
        <p:nvSpPr>
          <p:cNvPr id="4" name="Content Placeholder 3"/>
          <p:cNvSpPr>
            <a:spLocks noGrp="1"/>
          </p:cNvSpPr>
          <p:nvPr>
            <p:ph idx="1"/>
          </p:nvPr>
        </p:nvSpPr>
        <p:spPr>
          <a:xfrm>
            <a:off x="145357" y="798944"/>
            <a:ext cx="3976376" cy="3823856"/>
          </a:xfrm>
        </p:spPr>
        <p:txBody>
          <a:bodyPr/>
          <a:lstStyle/>
          <a:p>
            <a:pPr rtl="0">
              <a:lnSpc>
                <a:spcPct val="85000"/>
              </a:lnSpc>
              <a:spcBef>
                <a:spcPct val="30000"/>
              </a:spcBef>
              <a:buFont typeface="Arial" panose="020B0604020202020204" pitchFamily="34" charset="0"/>
              <a:buChar char="•"/>
            </a:pPr>
            <a:r>
              <a:rPr lang="es-419" dirty="0"/>
              <a:t>Las comunicaciones de red dependen de las interfaces de los dispositivos para usuarios finales, las interfaces de los dispositivos de red y los cables que las conectan.</a:t>
            </a:r>
          </a:p>
          <a:p>
            <a:pPr rtl="0">
              <a:lnSpc>
                <a:spcPct val="85000"/>
              </a:lnSpc>
              <a:spcBef>
                <a:spcPct val="30000"/>
              </a:spcBef>
              <a:buFont typeface="Arial" panose="020B0604020202020204" pitchFamily="34" charset="0"/>
              <a:buChar char="•"/>
            </a:pPr>
            <a:r>
              <a:rPr lang="es-419" dirty="0"/>
              <a:t>Los tipos de medios de red incluyen los cables de cobre de par trenzado, los cables de fibra óptica, los cables coaxiales y la tecnología inalámbrica.</a:t>
            </a:r>
          </a:p>
          <a:p>
            <a:pPr rtl="0">
              <a:buFont typeface="Arial" panose="020B0604020202020204" pitchFamily="34" charset="0"/>
              <a:buChar char="•"/>
            </a:pPr>
            <a:r>
              <a:rPr lang="es-419" dirty="0"/>
              <a:t>Los diferentes tipos de medios de red tienen diferentes características y beneficios. </a:t>
            </a:r>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pPr rtl="0"/>
            <a:r>
              <a:rPr lang="es-419">
                <a:solidFill>
                  <a:schemeClr val="accent5">
                    <a:lumMod val="40000"/>
                    <a:lumOff val="60000"/>
                  </a:schemeClr>
                </a:solidFill>
              </a:rPr>
              <a:t>2.7 Configuración de direcciones de IP</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Configurar direccionamiento IP </a:t>
            </a:r>
            <a:br>
              <a:rPr lang="en-US" dirty="0">
                <a:latin typeface="Arial" charset="0"/>
              </a:rPr>
            </a:br>
            <a:r>
              <a:rPr lang="es-419">
                <a:latin typeface="Arial" charset="0"/>
              </a:rPr>
              <a:t>Configuración manual de direcciones IP para dispositivos finales</a:t>
            </a:r>
          </a:p>
        </p:txBody>
      </p:sp>
      <p:sp>
        <p:nvSpPr>
          <p:cNvPr id="4" name="Content Placeholder 3"/>
          <p:cNvSpPr>
            <a:spLocks noGrp="1"/>
          </p:cNvSpPr>
          <p:nvPr>
            <p:ph idx="1"/>
          </p:nvPr>
        </p:nvSpPr>
        <p:spPr>
          <a:xfrm>
            <a:off x="145357" y="938988"/>
            <a:ext cx="5066723" cy="3511092"/>
          </a:xfrm>
        </p:spPr>
        <p:txBody>
          <a:bodyPr/>
          <a:lstStyle/>
          <a:p>
            <a:pPr rtl="0">
              <a:lnSpc>
                <a:spcPct val="85000"/>
              </a:lnSpc>
              <a:spcBef>
                <a:spcPct val="30000"/>
              </a:spcBef>
              <a:buFont typeface="Arial" panose="020B0604020202020204" pitchFamily="34" charset="0"/>
              <a:buChar char="•"/>
            </a:pPr>
            <a:r>
              <a:rPr lang="es-419"/>
              <a:t>Los dispositivos finales de la red necesitan una dirección IP para comunicarse con otros dispositivos de la red. </a:t>
            </a:r>
          </a:p>
          <a:p>
            <a:pPr rtl="0">
              <a:lnSpc>
                <a:spcPct val="85000"/>
              </a:lnSpc>
              <a:spcBef>
                <a:spcPct val="30000"/>
              </a:spcBef>
              <a:buFont typeface="Arial" panose="020B0604020202020204" pitchFamily="34" charset="0"/>
              <a:buChar char="•"/>
            </a:pPr>
            <a:r>
              <a:rPr lang="es-419"/>
              <a:t>La información de la dirección IPv4 se puede ingresar en los dispositivos finales de forma manual o automática mediante el Protocolo de configuración dinámica de host (DHCP).</a:t>
            </a:r>
          </a:p>
          <a:p>
            <a:pPr lvl="1" rtl="0">
              <a:lnSpc>
                <a:spcPct val="85000"/>
              </a:lnSpc>
              <a:spcBef>
                <a:spcPct val="30000"/>
              </a:spcBef>
            </a:pPr>
            <a:r>
              <a:rPr lang="es-419"/>
              <a:t>Para configurar una dirección IPv4 de forma manual en un host de Windows, abra </a:t>
            </a:r>
            <a:r>
              <a:rPr lang="es-419" b="1"/>
              <a:t>Panel de Control &gt; Centro de redes y recursos compartidos &gt; Cambiar configuración del adaptador</a:t>
            </a:r>
            <a:r>
              <a:rPr lang="es-419"/>
              <a:t> y seleccione el adaptador. A continuación, haga clic con el botón derecho y seleccione </a:t>
            </a:r>
            <a:r>
              <a:rPr lang="es-419" b="1"/>
              <a:t>Propiedades</a:t>
            </a:r>
            <a:r>
              <a:rPr lang="es-419"/>
              <a:t> para mostrar las Propiedades </a:t>
            </a:r>
            <a:r>
              <a:rPr lang="es-419" b="1"/>
              <a:t>de conexión de área local.</a:t>
            </a:r>
            <a:r>
              <a:rPr lang="es-419"/>
              <a:t>.</a:t>
            </a:r>
          </a:p>
          <a:p>
            <a:pPr lvl="1" rtl="0">
              <a:lnSpc>
                <a:spcPct val="85000"/>
              </a:lnSpc>
              <a:spcBef>
                <a:spcPct val="30000"/>
              </a:spcBef>
            </a:pPr>
            <a:r>
              <a:rPr lang="es-419"/>
              <a:t>A continuación, haga clic en </a:t>
            </a:r>
            <a:r>
              <a:rPr lang="es-419" b="1"/>
              <a:t>Propiedades</a:t>
            </a:r>
            <a:r>
              <a:rPr lang="es-419"/>
              <a:t> para abrir la ventana </a:t>
            </a:r>
            <a:r>
              <a:rPr lang="es-419" b="1"/>
              <a:t>Propiedades del Protocolo de Internet versión 4 (TCP / IPv4).</a:t>
            </a:r>
            <a:r>
              <a:rPr lang="es-419"/>
              <a:t> Luego, configure la información de la dirección IPv4 y la máscara de subred, y la puerta de enlace predeterminada.</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Las opciones de configuración y direccionamiento IPv6 son similares a IPv4.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0" y="111415"/>
            <a:ext cx="9144000" cy="757551"/>
          </a:xfrm>
        </p:spPr>
        <p:txBody>
          <a:bodyPr/>
          <a:lstStyle/>
          <a:p>
            <a:pPr rtl="0"/>
            <a:r>
              <a:rPr lang="es-419" sz="1600" dirty="0">
                <a:latin typeface="Arial" charset="0"/>
              </a:rPr>
              <a:t>Configurar direccionamiento IP </a:t>
            </a:r>
            <a:br>
              <a:rPr lang="en-US" sz="1400" dirty="0">
                <a:latin typeface="Arial" charset="0"/>
              </a:rPr>
            </a:br>
            <a:r>
              <a:rPr lang="es-419" dirty="0">
                <a:latin typeface="Arial" charset="0"/>
              </a:rPr>
              <a:t>Configuración automática de direcciones IP para dispositivos finales</a:t>
            </a:r>
          </a:p>
        </p:txBody>
      </p:sp>
      <p:sp>
        <p:nvSpPr>
          <p:cNvPr id="4" name="Content Placeholder 3"/>
          <p:cNvSpPr>
            <a:spLocks noGrp="1"/>
          </p:cNvSpPr>
          <p:nvPr>
            <p:ph idx="1"/>
          </p:nvPr>
        </p:nvSpPr>
        <p:spPr>
          <a:xfrm>
            <a:off x="145357" y="938988"/>
            <a:ext cx="4711123" cy="3663492"/>
          </a:xfrm>
        </p:spPr>
        <p:txBody>
          <a:bodyPr/>
          <a:lstStyle/>
          <a:p>
            <a:pPr rtl="0">
              <a:lnSpc>
                <a:spcPct val="85000"/>
              </a:lnSpc>
              <a:spcBef>
                <a:spcPct val="30000"/>
              </a:spcBef>
              <a:buFont typeface="Arial" panose="020B0604020202020204" pitchFamily="34" charset="0"/>
              <a:buChar char="•"/>
            </a:pPr>
            <a:r>
              <a:rPr lang="es-419" sz="1600" dirty="0"/>
              <a:t>DHCP permite la configuración automática de direcciones IPv4 para cada dispositivo final que tenga DHCP habilitado.</a:t>
            </a:r>
          </a:p>
          <a:p>
            <a:pPr rtl="0">
              <a:lnSpc>
                <a:spcPct val="85000"/>
              </a:lnSpc>
              <a:spcBef>
                <a:spcPct val="30000"/>
              </a:spcBef>
              <a:buFont typeface="Arial" panose="020B0604020202020204" pitchFamily="34" charset="0"/>
              <a:buChar char="•"/>
            </a:pPr>
            <a:r>
              <a:rPr lang="es-419" sz="1600" dirty="0"/>
              <a:t>Los dispositivos finales utilizan DHCP de forma predeterminada para la configuración automática de direcciones IPv4.</a:t>
            </a:r>
          </a:p>
          <a:p>
            <a:pPr lvl="1" rtl="0">
              <a:lnSpc>
                <a:spcPct val="85000"/>
              </a:lnSpc>
              <a:spcBef>
                <a:spcPct val="30000"/>
              </a:spcBef>
            </a:pPr>
            <a:r>
              <a:rPr lang="es-419" dirty="0"/>
              <a:t>Para configurar DHCP en una PC con Windows, abra el </a:t>
            </a:r>
            <a:r>
              <a:rPr lang="es-419" b="1" dirty="0"/>
              <a:t>Panel de control&gt; Centro de uso compartido de red&gt; Cambiar la configuración del adaptador</a:t>
            </a:r>
            <a:r>
              <a:rPr lang="es-419" dirty="0"/>
              <a:t> y elija el adaptador. A continuación, haga clic con el botón derecho y seleccione </a:t>
            </a:r>
            <a:r>
              <a:rPr lang="es-419" b="1" dirty="0"/>
              <a:t>Propiedades</a:t>
            </a:r>
            <a:r>
              <a:rPr lang="es-419" dirty="0"/>
              <a:t> para mostrar las Propiedades </a:t>
            </a:r>
            <a:r>
              <a:rPr lang="es-419" b="1" dirty="0"/>
              <a:t>de conexión de área local.</a:t>
            </a:r>
            <a:r>
              <a:rPr lang="es-419" dirty="0"/>
              <a:t>.</a:t>
            </a:r>
          </a:p>
          <a:p>
            <a:pPr lvl="1" rtl="0">
              <a:lnSpc>
                <a:spcPct val="85000"/>
              </a:lnSpc>
              <a:spcBef>
                <a:spcPct val="30000"/>
              </a:spcBef>
            </a:pPr>
            <a:r>
              <a:rPr lang="es-419" dirty="0"/>
              <a:t>A continuación, haga clic en </a:t>
            </a:r>
            <a:r>
              <a:rPr lang="es-419" b="1" dirty="0"/>
              <a:t>propiedades</a:t>
            </a:r>
            <a:r>
              <a:rPr lang="es-419" dirty="0"/>
              <a:t> para abrir la ventana </a:t>
            </a:r>
            <a:r>
              <a:rPr lang="es-419" b="1" dirty="0"/>
              <a:t>propiedades del Protocolo de Internet versión 4 (TCP / IPv4),</a:t>
            </a:r>
            <a:r>
              <a:rPr lang="es-419" dirty="0"/>
              <a:t> luego seleccione </a:t>
            </a:r>
            <a:r>
              <a:rPr lang="es-419" b="1" dirty="0"/>
              <a:t>obtener una dirección IP automáticamente</a:t>
            </a:r>
            <a:r>
              <a:rPr lang="es-419" dirty="0"/>
              <a:t> y </a:t>
            </a:r>
            <a:r>
              <a:rPr lang="es-419" b="1" dirty="0"/>
              <a:t>obtener la dirección del servidor DNS automáticamente.</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IPv6 utiliza DHCPv6 y SLAAC (configuración automática de direcciones sin estado) para la asignación dinámica de direcciones.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Acceso a Cisco IOS</a:t>
            </a:r>
            <a:br>
              <a:rPr lang="en-US" altLang="en-US" dirty="0"/>
            </a:br>
            <a:r>
              <a:rPr lang="es-419"/>
              <a:t>GUI</a:t>
            </a:r>
          </a:p>
        </p:txBody>
      </p:sp>
      <p:sp>
        <p:nvSpPr>
          <p:cNvPr id="8195" name="Rectangle 6"/>
          <p:cNvSpPr>
            <a:spLocks noGrp="1" noChangeArrowheads="1"/>
          </p:cNvSpPr>
          <p:nvPr>
            <p:ph idx="1"/>
          </p:nvPr>
        </p:nvSpPr>
        <p:spPr>
          <a:xfrm>
            <a:off x="145357" y="798944"/>
            <a:ext cx="3939626" cy="3735939"/>
          </a:xfrm>
        </p:spPr>
        <p:txBody>
          <a:bodyPr/>
          <a:lstStyle/>
          <a:p>
            <a:pPr rtl="0">
              <a:buFont typeface="Arial" panose="020B0604020202020204" pitchFamily="34" charset="0"/>
              <a:buChar char="•"/>
            </a:pPr>
            <a:r>
              <a:rPr lang="es-419" dirty="0"/>
              <a:t>Una GUI permite al usuario interactuar con el sistema utilizando un entorno de iconos gráficos, menús y ventanas.</a:t>
            </a:r>
          </a:p>
          <a:p>
            <a:pPr rtl="0">
              <a:buFont typeface="Arial" panose="020B0604020202020204" pitchFamily="34" charset="0"/>
              <a:buChar char="•"/>
            </a:pPr>
            <a:r>
              <a:rPr lang="es-419" dirty="0"/>
              <a:t>Una GUI es más fácil de usar y requiere menos conocimiento de la estructura de comandos subyacente que controla el sistema.</a:t>
            </a:r>
          </a:p>
          <a:p>
            <a:pPr rtl="0">
              <a:buFont typeface="Arial" panose="020B0604020202020204" pitchFamily="34" charset="0"/>
              <a:buChar char="•"/>
            </a:pPr>
            <a:r>
              <a:rPr lang="es-419" dirty="0"/>
              <a:t>Ejemplos de estos son: Windows, macOS, Linux KDE, Apple iOS y Android.</a:t>
            </a:r>
          </a:p>
          <a:p>
            <a:pPr rtl="0">
              <a:buFont typeface="Arial" panose="020B0604020202020204" pitchFamily="34" charset="0"/>
              <a:buChar char="•"/>
            </a:pPr>
            <a:r>
              <a:rPr lang="es-419" dirty="0"/>
              <a:t>Las GUI también pueden fallar, colapsar o simplemente no operar como se les indica. Por eso, se suele acceder a los dispositivos de red mediante una CLI.</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Configurar direccionamiento IP </a:t>
            </a:r>
            <a:br>
              <a:rPr lang="en-US" dirty="0">
                <a:latin typeface="Arial" charset="0"/>
              </a:rPr>
            </a:br>
            <a:r>
              <a:rPr lang="es-419">
                <a:latin typeface="Arial" charset="0"/>
              </a:rPr>
              <a:t>Cambiar la configuración de la interfaz virtual</a:t>
            </a:r>
          </a:p>
        </p:txBody>
      </p:sp>
      <p:sp>
        <p:nvSpPr>
          <p:cNvPr id="4" name="Content Placeholder 3"/>
          <p:cNvSpPr>
            <a:spLocks noGrp="1"/>
          </p:cNvSpPr>
          <p:nvPr>
            <p:ph idx="1"/>
          </p:nvPr>
        </p:nvSpPr>
        <p:spPr>
          <a:xfrm>
            <a:off x="661958" y="982574"/>
            <a:ext cx="7820083" cy="1763572"/>
          </a:xfrm>
        </p:spPr>
        <p:txBody>
          <a:bodyPr/>
          <a:lstStyle/>
          <a:p>
            <a:pPr marL="0" indent="0" rtl="0">
              <a:lnSpc>
                <a:spcPct val="85000"/>
              </a:lnSpc>
              <a:spcBef>
                <a:spcPct val="30000"/>
              </a:spcBef>
              <a:buNone/>
            </a:pPr>
            <a:r>
              <a:rPr lang="es-419" dirty="0"/>
              <a:t>Para acceder al </a:t>
            </a:r>
            <a:r>
              <a:rPr lang="es-419" dirty="0" err="1"/>
              <a:t>switch</a:t>
            </a:r>
            <a:r>
              <a:rPr lang="es-419" dirty="0"/>
              <a:t> de manera remota, se deben configurar una dirección IP y una máscara de subred en una interfaz virtual llamada SVI. </a:t>
            </a:r>
          </a:p>
          <a:p>
            <a:pPr marL="0" indent="0" rtl="0">
              <a:lnSpc>
                <a:spcPct val="85000"/>
              </a:lnSpc>
              <a:spcBef>
                <a:spcPct val="30000"/>
              </a:spcBef>
              <a:buNone/>
            </a:pPr>
            <a:r>
              <a:rPr lang="es-419" dirty="0"/>
              <a:t>Para configurar un SVI en un </a:t>
            </a:r>
            <a:r>
              <a:rPr lang="es-419" dirty="0" err="1"/>
              <a:t>switch</a:t>
            </a:r>
            <a:r>
              <a:rPr lang="es-419" dirty="0"/>
              <a:t>:</a:t>
            </a:r>
          </a:p>
          <a:p>
            <a:pPr lvl="1" rtl="0">
              <a:lnSpc>
                <a:spcPct val="85000"/>
              </a:lnSpc>
              <a:spcBef>
                <a:spcPct val="30000"/>
              </a:spcBef>
            </a:pPr>
            <a:r>
              <a:rPr lang="es-419" dirty="0"/>
              <a:t>Ingrese el comando </a:t>
            </a:r>
            <a:r>
              <a:rPr lang="es-419" b="1" dirty="0"/>
              <a:t>interface </a:t>
            </a:r>
            <a:r>
              <a:rPr lang="es-419" b="1" dirty="0" err="1"/>
              <a:t>vlan</a:t>
            </a:r>
            <a:r>
              <a:rPr lang="es-419" b="1" dirty="0"/>
              <a:t> 1 </a:t>
            </a:r>
            <a:r>
              <a:rPr lang="es-419" dirty="0"/>
              <a:t>en el modo de configuración global.</a:t>
            </a:r>
          </a:p>
          <a:p>
            <a:pPr lvl="1" rtl="0">
              <a:lnSpc>
                <a:spcPct val="85000"/>
              </a:lnSpc>
              <a:spcBef>
                <a:spcPct val="30000"/>
              </a:spcBef>
            </a:pPr>
            <a:r>
              <a:rPr lang="es-419" dirty="0"/>
              <a:t>A continuación, asigne una dirección IPv4 mediante el comando </a:t>
            </a:r>
            <a:r>
              <a:rPr lang="es-419" b="1" dirty="0"/>
              <a:t> </a:t>
            </a:r>
            <a:r>
              <a:rPr lang="es-419" b="1" dirty="0" err="1"/>
              <a:t>ip</a:t>
            </a:r>
            <a:r>
              <a:rPr lang="es-419" b="1" dirty="0"/>
              <a:t> </a:t>
            </a:r>
            <a:r>
              <a:rPr lang="es-419" b="1" dirty="0" err="1"/>
              <a:t>address</a:t>
            </a:r>
            <a:r>
              <a:rPr lang="es-419" b="1" dirty="0"/>
              <a:t> </a:t>
            </a:r>
            <a:r>
              <a:rPr lang="es-419" i="1" dirty="0" err="1"/>
              <a:t>ip-address</a:t>
            </a:r>
            <a:r>
              <a:rPr lang="es-419" i="1" dirty="0"/>
              <a:t> </a:t>
            </a:r>
            <a:r>
              <a:rPr lang="es-419" i="1" dirty="0" err="1"/>
              <a:t>subnet-mask</a:t>
            </a:r>
            <a:r>
              <a:rPr lang="es-419" i="1" dirty="0"/>
              <a:t> </a:t>
            </a:r>
          </a:p>
          <a:p>
            <a:pPr lvl="1" rtl="0">
              <a:lnSpc>
                <a:spcPct val="85000"/>
              </a:lnSpc>
              <a:spcBef>
                <a:spcPct val="30000"/>
              </a:spcBef>
            </a:pPr>
            <a:r>
              <a:rPr lang="es-419" dirty="0"/>
              <a:t>Finalmente, habilite la interfaz virtual usando el comando </a:t>
            </a:r>
            <a:r>
              <a:rPr lang="es-419" b="1" dirty="0"/>
              <a:t>no </a:t>
            </a:r>
            <a:r>
              <a:rPr lang="es-419" b="1" dirty="0" err="1"/>
              <a:t>shutdown</a:t>
            </a:r>
            <a:r>
              <a:rPr lang="es-419" dirty="0"/>
              <a:t>.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Configurar direccionamiento IP </a:t>
            </a:r>
            <a:br>
              <a:rPr lang="en-US" altLang="en-US" sz="1600" dirty="0"/>
            </a:br>
            <a:r>
              <a:rPr lang="es-419"/>
              <a:t>Packet Tracer: Implementación de conectividad básica</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r>
              <a:rPr lang="es-419"/>
              <a:t>Realice configuraciones básicas del switch</a:t>
            </a:r>
          </a:p>
          <a:p>
            <a:pPr rtl="0"/>
            <a:r>
              <a:rPr lang="es-419"/>
              <a:t>Configurar las PCs</a:t>
            </a:r>
          </a:p>
          <a:p>
            <a:pPr rtl="0"/>
            <a:r>
              <a:rPr lang="es-419"/>
              <a:t>Configurar la interfaz de administración de switches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pPr rtl="0"/>
            <a:r>
              <a:rPr lang="es-419" sz="4000">
                <a:solidFill>
                  <a:schemeClr val="accent5">
                    <a:lumMod val="40000"/>
                    <a:lumOff val="60000"/>
                  </a:schemeClr>
                </a:solidFill>
              </a:rPr>
              <a:t>2.8 Verificar la conectividad</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Verificar la conectividad</a:t>
            </a:r>
            <a:br>
              <a:rPr lang="en-US" altLang="en-US" dirty="0"/>
            </a:br>
            <a:r>
              <a:rPr lang="es-419"/>
              <a:t>Video - Probar la asignación de interfaz</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rtl="0"/>
            <a:r>
              <a:rPr lang="es-419"/>
              <a:t>Conecte un cable de consola desde la PC al switch</a:t>
            </a:r>
          </a:p>
          <a:p>
            <a:pPr rtl="0"/>
            <a:r>
              <a:rPr lang="es-419"/>
              <a:t>Utilice el programa de emulación de terminal y acepte los valores predeterminados para llevarlo a la línea de comandos</a:t>
            </a:r>
          </a:p>
          <a:p>
            <a:pPr rtl="0"/>
            <a:r>
              <a:rPr lang="es-419"/>
              <a:t>Use enable para ingresar al modo EXEC privilegiado.</a:t>
            </a:r>
          </a:p>
          <a:p>
            <a:pPr rtl="0"/>
            <a:r>
              <a:rPr lang="es-419"/>
              <a:t>Utilice el modo de configuración global y el modo de configuración de interfaz para ingresar al comando no shutdown</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Verificar conectividad</a:t>
            </a:r>
            <a:br>
              <a:rPr lang="en-US" altLang="en-US" dirty="0"/>
            </a:br>
            <a:r>
              <a:rPr lang="es-419"/>
              <a:t>Video – Prueba de conectividad de extremo a extremo</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rtl="0">
              <a:buNone/>
            </a:pPr>
            <a:r>
              <a:rPr lang="es-419"/>
              <a:t>Este vídeo cubrirá el uso del comando ping para probar la conectividad tanto en switches como en ambos PC. </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2.9 Módulo de Práctica y Prueba</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757092"/>
          </a:xfrm>
        </p:spPr>
        <p:txBody>
          <a:bodyPr/>
          <a:lstStyle/>
          <a:p>
            <a:pPr rtl="0"/>
            <a:r>
              <a:rPr lang="es-419" sz="1600" dirty="0"/>
              <a:t>Módulo de Práctica y Prueba</a:t>
            </a:r>
            <a:br>
              <a:rPr lang="en-US" altLang="en-US" sz="1600" dirty="0"/>
            </a:br>
            <a:r>
              <a:rPr lang="es-419" dirty="0" err="1"/>
              <a:t>Packet</a:t>
            </a:r>
            <a:r>
              <a:rPr lang="es-419" dirty="0"/>
              <a:t> </a:t>
            </a:r>
            <a:r>
              <a:rPr lang="es-419" dirty="0" err="1"/>
              <a:t>Tracer</a:t>
            </a:r>
            <a:r>
              <a:rPr lang="es-419" dirty="0"/>
              <a:t> –Configuración básica del </a:t>
            </a:r>
            <a:r>
              <a:rPr lang="es-419" dirty="0" err="1"/>
              <a:t>Sitch</a:t>
            </a:r>
            <a:r>
              <a:rPr lang="es-419" dirty="0"/>
              <a:t> y dispositivos finales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a:t>
            </a:r>
          </a:p>
          <a:p>
            <a:pPr rtl="0"/>
            <a:r>
              <a:rPr lang="es-419"/>
              <a:t>Configurar nombres de host y direcciones IP en dos switches</a:t>
            </a:r>
          </a:p>
          <a:p>
            <a:pPr rtl="0"/>
            <a:r>
              <a:rPr lang="es-419"/>
              <a:t>Utilizar comandos de Cisco IOS para especificar o limitar el acceso a las configuraciones de dispositivos.</a:t>
            </a:r>
          </a:p>
          <a:p>
            <a:pPr rtl="0"/>
            <a:r>
              <a:rPr lang="es-419"/>
              <a:t>Utilice los comandos de IOS para guardar la configuración en ejecución.</a:t>
            </a:r>
          </a:p>
          <a:p>
            <a:pPr rtl="0"/>
            <a:r>
              <a:rPr lang="es-419"/>
              <a:t>Configurar dos dispositivos host con direcciones IP.</a:t>
            </a:r>
          </a:p>
          <a:p>
            <a:pPr rtl="0"/>
            <a:r>
              <a:rPr lang="es-419"/>
              <a:t>Verifique la conectividad entre dos dispositivos finales.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746738"/>
          </a:xfrm>
        </p:spPr>
        <p:txBody>
          <a:bodyPr/>
          <a:lstStyle/>
          <a:p>
            <a:pPr rtl="0"/>
            <a:r>
              <a:rPr lang="es-419" sz="1600" dirty="0"/>
              <a:t>Módulo de Práctica y Prueba</a:t>
            </a:r>
            <a:br>
              <a:rPr lang="en-US" altLang="en-US" dirty="0"/>
            </a:br>
            <a:r>
              <a:rPr lang="es-419" dirty="0"/>
              <a:t> </a:t>
            </a:r>
            <a:r>
              <a:rPr lang="es-419" dirty="0" err="1"/>
              <a:t>Packet</a:t>
            </a:r>
            <a:r>
              <a:rPr lang="es-419" dirty="0"/>
              <a:t> </a:t>
            </a:r>
            <a:r>
              <a:rPr lang="es-419" dirty="0" err="1"/>
              <a:t>Tracer</a:t>
            </a:r>
            <a:r>
              <a:rPr lang="es-419" dirty="0"/>
              <a:t> – Configuración básica del </a:t>
            </a:r>
            <a:r>
              <a:rPr lang="es-419" dirty="0" err="1"/>
              <a:t>Switch</a:t>
            </a:r>
            <a:r>
              <a:rPr lang="es-419" dirty="0"/>
              <a:t> y dispositivos finales – Modo Físico</a:t>
            </a:r>
            <a:br>
              <a:rPr lang="en-US" altLang="en-US" dirty="0"/>
            </a:br>
            <a:r>
              <a:rPr lang="es-419" dirty="0"/>
              <a:t> Laboratorio – Configuración básica del </a:t>
            </a:r>
            <a:r>
              <a:rPr lang="es-419" dirty="0" err="1"/>
              <a:t>Switch</a:t>
            </a:r>
            <a:r>
              <a:rPr lang="es-419" dirty="0"/>
              <a:t> y dispositivos finales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902618"/>
            <a:ext cx="8649325" cy="2338969"/>
          </a:xfrm>
        </p:spPr>
        <p:txBody>
          <a:bodyPr/>
          <a:lstStyle/>
          <a:p>
            <a:pPr marL="0" indent="0" rtl="0">
              <a:buNone/>
            </a:pPr>
            <a:r>
              <a:rPr lang="es-419"/>
              <a:t>En esta actividad de Packet Tracer Modo Físico y en el laboratorio, completará los siguientes objetivos: </a:t>
            </a:r>
          </a:p>
          <a:p>
            <a:pPr rtl="0">
              <a:buFont typeface="Arial" panose="020B0604020202020204" pitchFamily="34" charset="0"/>
              <a:buChar char="•"/>
            </a:pPr>
            <a:r>
              <a:rPr lang="es-419"/>
              <a:t>Configurar la topología de red</a:t>
            </a:r>
          </a:p>
          <a:p>
            <a:pPr rtl="0">
              <a:buFont typeface="Arial" panose="020B0604020202020204" pitchFamily="34" charset="0"/>
              <a:buChar char="•"/>
            </a:pPr>
            <a:r>
              <a:rPr lang="es-419"/>
              <a:t>Configurar hosts de PC</a:t>
            </a:r>
          </a:p>
          <a:p>
            <a:pPr rtl="0">
              <a:buFont typeface="Arial" panose="020B0604020202020204" pitchFamily="34" charset="0"/>
              <a:buChar char="•"/>
            </a:pPr>
            <a:r>
              <a:rPr lang="es-419"/>
              <a:t>Configurar y verificar los parámetros básicos del switch</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Módulo de Práctica y Prueba</a:t>
            </a:r>
            <a:br>
              <a:rPr lang="en-US" dirty="0">
                <a:latin typeface="Arial" charset="0"/>
              </a:rPr>
            </a:br>
            <a:r>
              <a:rPr lang="es-419">
                <a:latin typeface="Arial" charset="0"/>
              </a:rPr>
              <a:t>¿Qué aprendió en este módulo?</a:t>
            </a:r>
          </a:p>
        </p:txBody>
      </p:sp>
      <p:sp>
        <p:nvSpPr>
          <p:cNvPr id="4" name="Content Placeholder 3"/>
          <p:cNvSpPr>
            <a:spLocks noGrp="1"/>
          </p:cNvSpPr>
          <p:nvPr>
            <p:ph idx="1"/>
          </p:nvPr>
        </p:nvSpPr>
        <p:spPr>
          <a:xfrm>
            <a:off x="145357" y="798944"/>
            <a:ext cx="5859203" cy="3539376"/>
          </a:xfrm>
        </p:spPr>
        <p:txBody>
          <a:bodyPr/>
          <a:lstStyle/>
          <a:p>
            <a:pPr rtl="0">
              <a:lnSpc>
                <a:spcPct val="85000"/>
              </a:lnSpc>
              <a:spcBef>
                <a:spcPct val="30000"/>
              </a:spcBef>
              <a:buFont typeface="Arial" panose="020B0604020202020204" pitchFamily="34" charset="0"/>
              <a:buChar char="•"/>
            </a:pPr>
            <a:r>
              <a:rPr lang="es-419" sz="1350"/>
              <a:t>Todos los dispositivos finales y dispositivos de red requieren un sistema operativo (SO).</a:t>
            </a:r>
          </a:p>
          <a:p>
            <a:pPr rtl="0">
              <a:lnSpc>
                <a:spcPct val="85000"/>
              </a:lnSpc>
              <a:spcBef>
                <a:spcPct val="30000"/>
              </a:spcBef>
              <a:buFont typeface="Arial" panose="020B0604020202020204" pitchFamily="34" charset="0"/>
              <a:buChar char="•"/>
            </a:pPr>
            <a:r>
              <a:rPr lang="es-419" sz="1350"/>
              <a:t>El software Cisco IOS separa el acceso de administración en los siguientes dos modos de comando: Modo EXEC de usuario y Modo EXEC privilegiado.</a:t>
            </a:r>
          </a:p>
          <a:p>
            <a:pPr rtl="0">
              <a:lnSpc>
                <a:spcPct val="85000"/>
              </a:lnSpc>
              <a:spcBef>
                <a:spcPct val="30000"/>
              </a:spcBef>
              <a:buFont typeface="Arial" panose="020B0604020202020204" pitchFamily="34" charset="0"/>
              <a:buChar char="•"/>
            </a:pPr>
            <a:r>
              <a:rPr lang="es-419" sz="1350"/>
              <a:t>Antes de acceder a otros modos de configuración específicos, se accede al modo de configuración global. Desde el modo de configuración global, el usuario puede ingresar a diferentes modos de subconfiguración.</a:t>
            </a:r>
          </a:p>
          <a:p>
            <a:pPr rtl="0">
              <a:lnSpc>
                <a:spcPct val="85000"/>
              </a:lnSpc>
              <a:spcBef>
                <a:spcPct val="30000"/>
              </a:spcBef>
              <a:buFont typeface="Arial" panose="020B0604020202020204" pitchFamily="34" charset="0"/>
              <a:buChar char="•"/>
            </a:pPr>
            <a:r>
              <a:rPr lang="es-419" sz="1350"/>
              <a:t>Cada comando de IOS tiene una sintaxis o formato específico y puede ejecutarse solamente en el modo adecuado. </a:t>
            </a:r>
          </a:p>
          <a:p>
            <a:pPr rtl="0">
              <a:lnSpc>
                <a:spcPct val="85000"/>
              </a:lnSpc>
              <a:spcBef>
                <a:spcPct val="30000"/>
              </a:spcBef>
              <a:buFont typeface="Arial" panose="020B0604020202020204" pitchFamily="34" charset="0"/>
              <a:buChar char="•"/>
            </a:pPr>
            <a:r>
              <a:rPr lang="es-419" sz="1350"/>
              <a:t>Configuraciones básicas del dispositivo: nombre de host, contraseña, encriptación de contraseñas y banner. </a:t>
            </a:r>
          </a:p>
          <a:p>
            <a:pPr rtl="0">
              <a:lnSpc>
                <a:spcPct val="85000"/>
              </a:lnSpc>
              <a:spcBef>
                <a:spcPct val="30000"/>
              </a:spcBef>
              <a:buFont typeface="Arial" panose="020B0604020202020204" pitchFamily="34" charset="0"/>
              <a:buChar char="•"/>
            </a:pPr>
            <a:r>
              <a:rPr lang="es-419" sz="1350"/>
              <a:t>Hay dos archivos del sistema que almacenan la configuración del dispositivo: startup-config y running-config.</a:t>
            </a:r>
          </a:p>
          <a:p>
            <a:pPr rtl="0">
              <a:lnSpc>
                <a:spcPct val="85000"/>
              </a:lnSpc>
              <a:spcBef>
                <a:spcPct val="30000"/>
              </a:spcBef>
              <a:buFont typeface="Arial" panose="020B0604020202020204" pitchFamily="34" charset="0"/>
              <a:buChar char="•"/>
            </a:pPr>
            <a:r>
              <a:rPr lang="es-419" sz="1350"/>
              <a:t>Las direcciones IP permiten a los dispositivos ubicarse entre sí y establecer una comunicación de extremo a extremo en Internet. Cada dispositivo final en una red se debe configurar con direcciones IP.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600">
                <a:latin typeface="Arial" charset="0"/>
              </a:rPr>
              <a:t>Módulo 2: Configuración básica del Switch y dispositivos finales </a:t>
            </a:r>
            <a:br>
              <a:rPr lang="en-US" dirty="0">
                <a:latin typeface="Arial" charset="0"/>
              </a:rPr>
            </a:br>
            <a:r>
              <a:rPr lang="es-419">
                <a:latin typeface="Arial" charset="0"/>
              </a:rPr>
              <a:t>Nuevos términos y comandos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5224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rtl="0">
                        <a:spcBef>
                          <a:spcPts val="200"/>
                        </a:spcBef>
                        <a:spcAft>
                          <a:spcPts val="200"/>
                        </a:spcAft>
                        <a:buFont typeface="Arial" panose="020B0604020202020204" pitchFamily="34" charset="0"/>
                        <a:buChar char="•"/>
                      </a:pPr>
                      <a:r>
                        <a:rPr lang="es-419" b="0">
                          <a:solidFill>
                            <a:schemeClr val="tx1"/>
                          </a:solidFill>
                          <a:latin typeface="+mn-lt"/>
                        </a:rPr>
                        <a:t>Sistema operativo (OS)</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CLI</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GUI</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Shell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kernel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Hardware</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consola</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Secure Shell (SSH)</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Telnet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Programas de emulación de terminal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Modo EXEC de usuario</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Modo EXEC con privilegios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Modo de configuración de línea</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Modo de configuración de interfaz</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Argumento</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palabra clave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Sintaxis del comando</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comando help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teclas rápidas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Nombre del host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consola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líneas VTY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interfaz virtual de switch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Cisco IOS </a:t>
            </a:r>
            <a:br>
              <a:rPr lang="en-US" altLang="en-US" dirty="0"/>
            </a:br>
            <a:r>
              <a:rPr lang="es-419"/>
              <a:t>Propósito del OS</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es-419" dirty="0"/>
              <a:t>El sistema operativo de PC permite al usuario:</a:t>
            </a:r>
          </a:p>
          <a:p>
            <a:pPr lvl="1" rtl="0">
              <a:spcAft>
                <a:spcPts val="100"/>
              </a:spcAft>
            </a:pPr>
            <a:r>
              <a:rPr lang="es-419" sz="1600" dirty="0"/>
              <a:t>Utilizar un mouse para hacer selecciones y ejecutar programas.</a:t>
            </a:r>
          </a:p>
          <a:p>
            <a:pPr lvl="1" rtl="0">
              <a:spcAft>
                <a:spcPts val="100"/>
              </a:spcAft>
            </a:pPr>
            <a:r>
              <a:rPr lang="es-419" sz="1600" dirty="0"/>
              <a:t>Introduzca texto y comandos de texto.</a:t>
            </a:r>
          </a:p>
          <a:p>
            <a:pPr lvl="1" rtl="0">
              <a:spcAft>
                <a:spcPts val="100"/>
              </a:spcAft>
            </a:pPr>
            <a:r>
              <a:rPr lang="es-419" sz="1600" dirty="0"/>
              <a:t>Vea resultados en un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572000" y="925513"/>
            <a:ext cx="4204251" cy="1569660"/>
          </a:xfrm>
          <a:prstGeom prst="rect">
            <a:avLst/>
          </a:prstGeom>
          <a:noFill/>
        </p:spPr>
        <p:txBody>
          <a:bodyPr wrap="square" rtlCol="0">
            <a:spAutoFit/>
          </a:bodyPr>
          <a:lstStyle/>
          <a:p>
            <a:pPr rtl="0"/>
            <a:r>
              <a:rPr lang="es-419" sz="1500" dirty="0">
                <a:solidFill>
                  <a:srgbClr val="000000"/>
                </a:solidFill>
              </a:rPr>
              <a:t>El sistema operativo de red (IOS) basado en CLI permite a un técnico de red:</a:t>
            </a:r>
          </a:p>
          <a:p>
            <a:pPr marL="742950" lvl="1" indent="-285750" rtl="0">
              <a:buClr>
                <a:schemeClr val="tx1"/>
              </a:buClr>
              <a:buFont typeface="Arial" panose="020B0604020202020204" pitchFamily="34" charset="0"/>
              <a:buChar char="•"/>
            </a:pPr>
            <a:r>
              <a:rPr lang="es-419" sz="1600" dirty="0">
                <a:solidFill>
                  <a:srgbClr val="000000"/>
                </a:solidFill>
              </a:rPr>
              <a:t>Utilizar un teclado para introducir texto y comandos basados en texto.</a:t>
            </a:r>
          </a:p>
          <a:p>
            <a:pPr marL="742950" lvl="1" indent="-285750" rtl="0">
              <a:buClr>
                <a:schemeClr val="tx1"/>
              </a:buClr>
              <a:buFont typeface="Arial" panose="020B0604020202020204" pitchFamily="34" charset="0"/>
              <a:buChar char="•"/>
            </a:pPr>
            <a:r>
              <a:rPr lang="es-419" sz="1600" dirty="0">
                <a:solidFill>
                  <a:srgbClr val="000000"/>
                </a:solidFill>
              </a:rPr>
              <a:t>Ver resultados en un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Acceso a Cisco IOS </a:t>
            </a:r>
            <a:br>
              <a:rPr lang="en-US" altLang="en-US" dirty="0"/>
            </a:br>
            <a:r>
              <a:rPr lang="es-419"/>
              <a:t>Métodos de acceso</a:t>
            </a:r>
          </a:p>
        </p:txBody>
      </p:sp>
      <p:sp>
        <p:nvSpPr>
          <p:cNvPr id="8195" name="Rectangle 2"/>
          <p:cNvSpPr>
            <a:spLocks noGrp="1" noChangeArrowheads="1"/>
          </p:cNvSpPr>
          <p:nvPr>
            <p:ph idx="1"/>
          </p:nvPr>
        </p:nvSpPr>
        <p:spPr>
          <a:xfrm>
            <a:off x="145357" y="823049"/>
            <a:ext cx="3939626" cy="3848341"/>
          </a:xfrm>
        </p:spPr>
        <p:txBody>
          <a:bodyPr/>
          <a:lstStyle/>
          <a:p>
            <a:pPr rtl="0">
              <a:buFont typeface="Arial" panose="020B0604020202020204" pitchFamily="34" charset="0"/>
              <a:buChar char="•"/>
            </a:pPr>
            <a:r>
              <a:rPr lang="es-419" b="1" dirty="0"/>
              <a:t>Local a través del puerto de Consola:</a:t>
            </a:r>
            <a:r>
              <a:rPr lang="es-419" dirty="0"/>
              <a:t> Puerto de administración física utilizado para acceder a un dispositivo con el fin de proporcionar mantenimiento, como realizar las configuraciones iniciales. </a:t>
            </a:r>
          </a:p>
          <a:p>
            <a:pPr rtl="0">
              <a:buFont typeface="Arial" panose="020B0604020202020204" pitchFamily="34" charset="0"/>
              <a:buChar char="•"/>
            </a:pPr>
            <a:r>
              <a:rPr lang="es-419" b="1" dirty="0"/>
              <a:t>Remoto a través de Terminales </a:t>
            </a:r>
            <a:r>
              <a:rPr lang="es-419" b="1" dirty="0" err="1"/>
              <a:t>Vty</a:t>
            </a:r>
            <a:r>
              <a:rPr lang="es-419" b="1" dirty="0"/>
              <a:t> (interfaces virtuales):</a:t>
            </a:r>
          </a:p>
          <a:p>
            <a:pPr lvl="1">
              <a:buFont typeface="Arial" panose="020B0604020202020204" pitchFamily="34" charset="0"/>
              <a:buChar char="•"/>
            </a:pPr>
            <a:r>
              <a:rPr lang="es-419" b="1" dirty="0" err="1"/>
              <a:t>Secure</a:t>
            </a:r>
            <a:r>
              <a:rPr lang="es-419" b="1" dirty="0"/>
              <a:t> Shell (SSH) </a:t>
            </a:r>
            <a:r>
              <a:rPr lang="es-419" dirty="0"/>
              <a:t>– Establece una conexión CLI remota segura a un dispositivo a través de una red.</a:t>
            </a:r>
            <a:endParaRPr lang="es-419" sz="1300" dirty="0"/>
          </a:p>
          <a:p>
            <a:pPr lvl="1">
              <a:buFont typeface="Arial" panose="020B0604020202020204" pitchFamily="34" charset="0"/>
              <a:buChar char="•"/>
            </a:pPr>
            <a:r>
              <a:rPr lang="es-419" b="1" dirty="0"/>
              <a:t>Telnet</a:t>
            </a:r>
            <a:r>
              <a:rPr lang="es-419" dirty="0"/>
              <a:t> – Establece una conexión CLI remota insegura a un dispositivo a través de la red.</a:t>
            </a:r>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Acceso a Cisco IOS </a:t>
            </a:r>
            <a:br>
              <a:rPr lang="en-US" altLang="en-US" dirty="0"/>
            </a:br>
            <a:r>
              <a:rPr lang="es-419"/>
              <a:t>Programa de emulación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es-419" sz="1600"/>
              <a:t>Los programas de emulación de terminal se utilizan para conectarse a un dispositivo de red mediante un puerto de consola o mediante una conexión SSH/TelNet. </a:t>
            </a:r>
          </a:p>
          <a:p>
            <a:pPr rtl="0">
              <a:buFont typeface="Arial" panose="020B0604020202020204" pitchFamily="34" charset="0"/>
              <a:buChar char="•"/>
            </a:pPr>
            <a:r>
              <a:rPr lang="es-419" sz="1600"/>
              <a:t>Hay varios programas de emulación terminal para elegir como PuTTY, Tera Term y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2.2 – Navegación del IOS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8532</TotalTime>
  <Words>6105</Words>
  <Application>Microsoft Office PowerPoint</Application>
  <PresentationFormat>Presentación en pantalla (16:9)</PresentationFormat>
  <Paragraphs>629</Paragraphs>
  <Slides>60</Slides>
  <Notes>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CiscoSans</vt:lpstr>
      <vt:lpstr>CiscoSans ExtraLight</vt:lpstr>
      <vt:lpstr>Wingdings</vt:lpstr>
      <vt:lpstr>Default Theme</vt:lpstr>
      <vt:lpstr>Módulo 2: Configuración básica del Switch y dispositivo final</vt:lpstr>
      <vt:lpstr>Objetivos del módulo</vt:lpstr>
      <vt:lpstr>2.1 – Acceso a Cisco IOS</vt:lpstr>
      <vt:lpstr>Acceso a Cisco IOS  Sistemas operativos</vt:lpstr>
      <vt:lpstr>Acceso a Cisco IOS GUI</vt:lpstr>
      <vt:lpstr>Cisco IOS  Propósito del OS</vt:lpstr>
      <vt:lpstr>Acceso a Cisco IOS  Métodos de acceso</vt:lpstr>
      <vt:lpstr>Acceso a Cisco IOS  Programa de emulación de terminal</vt:lpstr>
      <vt:lpstr>2.2 – Navegación del IOS</vt:lpstr>
      <vt:lpstr>Navegación del IOS  Modos de comando principales</vt:lpstr>
      <vt:lpstr>Navegación IOS  Modo de configuración y modos de subconfiguración</vt:lpstr>
      <vt:lpstr>Navegación del IOS Video – IOS CLI modos de comandos principales</vt:lpstr>
      <vt:lpstr>Navegación IOS  Navegación entre modos IOS</vt:lpstr>
      <vt:lpstr>Navegación IOS  Navegación entre modos IOS (Cont.)</vt:lpstr>
      <vt:lpstr>Navegación IOS  Video – Navegación entre modos IOS</vt:lpstr>
      <vt:lpstr>2.3 – Estructura de comandos</vt:lpstr>
      <vt:lpstr>Estructura de los comandos  Estructura básica del comando IOS</vt:lpstr>
      <vt:lpstr>Estructura de los comandos  Comprobación de la sintaxis del comando IOS</vt:lpstr>
      <vt:lpstr>Estructura de los comandos  Comprobación de la sintaxis del comando IOS</vt:lpstr>
      <vt:lpstr>Estructura de los comandos  Funciones de ayuda de IOS</vt:lpstr>
      <vt:lpstr>Estructura de los comandos Video: ayuda sensible al contexto y verificador de sintaxis de comandos</vt:lpstr>
      <vt:lpstr>Estructura de los comandos Teclas de acceso rápido y métodos abreviados</vt:lpstr>
      <vt:lpstr>Estructura de los comandos Teclas de acceso rápido y métodos abreviados (Cont.)</vt:lpstr>
      <vt:lpstr>Estructura de los comandos Teclas de acceso rápido y métodos abreviados (Cont.)</vt:lpstr>
      <vt:lpstr>Estructura de los comandos Vídeo - Teclas de acceso rápido y métodos abreviados</vt:lpstr>
      <vt:lpstr>Estructura de los comandos Packet Tracer - Navegación de IOS</vt:lpstr>
      <vt:lpstr>Estructura de comandos  Packet Tracer - Navegar por el IOS utilizando el Tera Term para conectividad por consola — Modo Físico  Laboratorio - Navegar por el IOS mediante el uso de Tera Term para conectividad por consola</vt:lpstr>
      <vt:lpstr>2.4  Configuración básica de dispositivos</vt:lpstr>
      <vt:lpstr>Configuración básica de dispositivos Nombres de dispositivos</vt:lpstr>
      <vt:lpstr>Configuración básica de dispositivos Guía para contraseñas</vt:lpstr>
      <vt:lpstr>Configuración básica del dispositivo Configurar contraseñas</vt:lpstr>
      <vt:lpstr>Configuración básica del dispositivo Configurar contraseñas (Cont.)</vt:lpstr>
      <vt:lpstr>Configuración básica de dispositivos Encriptar las contraseñas</vt:lpstr>
      <vt:lpstr>Configuración básica de dispositivos Mensajes de banner</vt:lpstr>
      <vt:lpstr>Configuración básica de dispositivos Video: acceso administrativo seguro a un switch</vt:lpstr>
      <vt:lpstr>2.5 Guardar las configuraciones</vt:lpstr>
      <vt:lpstr>Guardar configuraciones Archivos de configuración</vt:lpstr>
      <vt:lpstr>Guardar configuraciones  Modificación de la configuración en ejecución</vt:lpstr>
      <vt:lpstr>Guardar configuraciones  Video - Modificación de la configuración en ejecución</vt:lpstr>
      <vt:lpstr>Guardar configuraciones  Captura de la configuración en un archivo de texto</vt:lpstr>
      <vt:lpstr>Guardar configuraciones  Captura de la configuración en un archivo de texto (Cont.)</vt:lpstr>
      <vt:lpstr>Guardar configuraciones  Packet Tracer: Configuración de los parámetros iniciales del switch</vt:lpstr>
      <vt:lpstr>2.6 Puertos y direcciones</vt:lpstr>
      <vt:lpstr>Puertos y direcciones  Direcciones IP</vt:lpstr>
      <vt:lpstr>Puertos y direcciones  Direcciones IP (Cont.)</vt:lpstr>
      <vt:lpstr>Puertos y direcciones Interfaces y puertos</vt:lpstr>
      <vt:lpstr>2.7 Configuración de direcciones de IP</vt:lpstr>
      <vt:lpstr>Configurar direccionamiento IP  Configuración manual de direcciones IP para dispositivos finales</vt:lpstr>
      <vt:lpstr>Configurar direccionamiento IP  Configuración automática de direcciones IP para dispositivos finales</vt:lpstr>
      <vt:lpstr>Configurar direccionamiento IP  Cambiar la configuración de la interfaz virtual</vt:lpstr>
      <vt:lpstr>Configurar direccionamiento IP  Packet Tracer: Implementación de conectividad básica</vt:lpstr>
      <vt:lpstr>2.8 Verificar la conectividad</vt:lpstr>
      <vt:lpstr>Verificar la conectividad Video - Probar la asignación de interfaz</vt:lpstr>
      <vt:lpstr>Verificar conectividad Video – Prueba de conectividad de extremo a extremo</vt:lpstr>
      <vt:lpstr>2.9 Módulo de Práctica y Prueba</vt:lpstr>
      <vt:lpstr>Módulo de Práctica y Prueba Packet Tracer –Configuración básica del Sitch y dispositivos finales</vt:lpstr>
      <vt:lpstr>Módulo de Práctica y Prueba  Packet Tracer – Configuración básica del Switch y dispositivos finales – Modo Físico  Laboratorio – Configuración básica del Switch y dispositivos finales</vt:lpstr>
      <vt:lpstr>Módulo de Práctica y Prueba ¿Qué aprendió en este módulo?</vt:lpstr>
      <vt:lpstr>Módulo 2: Configuración básica del Switch y dispositivos finales  Nuevos términos y comandos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Gaston Donadille</cp:lastModifiedBy>
  <cp:revision>237</cp:revision>
  <dcterms:created xsi:type="dcterms:W3CDTF">2019-10-18T06:21:22Z</dcterms:created>
  <dcterms:modified xsi:type="dcterms:W3CDTF">2021-08-27T23:24:16Z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